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sldIdLst>
    <p:sldId id="256" r:id="rId2"/>
    <p:sldId id="259" r:id="rId3"/>
    <p:sldId id="260" r:id="rId4"/>
    <p:sldId id="262" r:id="rId5"/>
    <p:sldId id="264" r:id="rId6"/>
    <p:sldId id="263" r:id="rId7"/>
    <p:sldId id="261" r:id="rId8"/>
    <p:sldId id="258" r:id="rId9"/>
    <p:sldId id="265" r:id="rId10"/>
    <p:sldId id="266" r:id="rId11"/>
    <p:sldId id="267" r:id="rId12"/>
    <p:sldId id="268" r:id="rId13"/>
    <p:sldId id="269" r:id="rId14"/>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98A1"/>
    <a:srgbClr val="58BBC8"/>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19E53CFA-9CF0-4D48-9531-8F2C4E8F7309}" type="datetimeFigureOut">
              <a:rPr lang="es-PE" smtClean="0"/>
              <a:t>10/09/2020</a:t>
            </a:fld>
            <a:endParaRPr lang="es-PE"/>
          </a:p>
        </p:txBody>
      </p:sp>
      <p:sp>
        <p:nvSpPr>
          <p:cNvPr id="5" name="Footer Placeholder 4"/>
          <p:cNvSpPr>
            <a:spLocks noGrp="1"/>
          </p:cNvSpPr>
          <p:nvPr>
            <p:ph type="ftr" sz="quarter" idx="11"/>
          </p:nvPr>
        </p:nvSpPr>
        <p:spPr/>
        <p:txBody>
          <a:bodyPr/>
          <a:lstStyle/>
          <a:p>
            <a:endParaRPr lang="es-PE"/>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88E100D-A4F5-4114-8334-34C1EE187E97}" type="slidenum">
              <a:rPr lang="es-PE" smtClean="0"/>
              <a:t>‹Nº›</a:t>
            </a:fld>
            <a:endParaRPr lang="es-PE"/>
          </a:p>
        </p:txBody>
      </p:sp>
    </p:spTree>
    <p:extLst>
      <p:ext uri="{BB962C8B-B14F-4D97-AF65-F5344CB8AC3E}">
        <p14:creationId xmlns:p14="http://schemas.microsoft.com/office/powerpoint/2010/main" val="3128810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19E53CFA-9CF0-4D48-9531-8F2C4E8F7309}" type="datetimeFigureOut">
              <a:rPr lang="es-PE" smtClean="0"/>
              <a:t>10/09/2020</a:t>
            </a:fld>
            <a:endParaRPr lang="es-PE"/>
          </a:p>
        </p:txBody>
      </p:sp>
      <p:sp>
        <p:nvSpPr>
          <p:cNvPr id="5" name="Footer Placeholder 4"/>
          <p:cNvSpPr>
            <a:spLocks noGrp="1"/>
          </p:cNvSpPr>
          <p:nvPr>
            <p:ph type="ftr" sz="quarter" idx="11"/>
          </p:nvPr>
        </p:nvSpPr>
        <p:spPr/>
        <p:txBody>
          <a:bodyPr/>
          <a:lstStyle/>
          <a:p>
            <a:endParaRPr lang="es-P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88E100D-A4F5-4114-8334-34C1EE187E97}" type="slidenum">
              <a:rPr lang="es-PE" smtClean="0"/>
              <a:t>‹Nº›</a:t>
            </a:fld>
            <a:endParaRPr lang="es-PE"/>
          </a:p>
        </p:txBody>
      </p:sp>
    </p:spTree>
    <p:extLst>
      <p:ext uri="{BB962C8B-B14F-4D97-AF65-F5344CB8AC3E}">
        <p14:creationId xmlns:p14="http://schemas.microsoft.com/office/powerpoint/2010/main" val="3066720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19E53CFA-9CF0-4D48-9531-8F2C4E8F7309}" type="datetimeFigureOut">
              <a:rPr lang="es-PE" smtClean="0"/>
              <a:t>10/09/2020</a:t>
            </a:fld>
            <a:endParaRPr lang="es-PE"/>
          </a:p>
        </p:txBody>
      </p:sp>
      <p:sp>
        <p:nvSpPr>
          <p:cNvPr id="5" name="Footer Placeholder 4"/>
          <p:cNvSpPr>
            <a:spLocks noGrp="1"/>
          </p:cNvSpPr>
          <p:nvPr>
            <p:ph type="ftr" sz="quarter" idx="11"/>
          </p:nvPr>
        </p:nvSpPr>
        <p:spPr/>
        <p:txBody>
          <a:bodyPr/>
          <a:lstStyle/>
          <a:p>
            <a:endParaRPr lang="es-PE"/>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88E100D-A4F5-4114-8334-34C1EE187E97}" type="slidenum">
              <a:rPr lang="es-PE" smtClean="0"/>
              <a:t>‹Nº›</a:t>
            </a:fld>
            <a:endParaRPr lang="es-PE"/>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28236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19E53CFA-9CF0-4D48-9531-8F2C4E8F7309}" type="datetimeFigureOut">
              <a:rPr lang="es-PE" smtClean="0"/>
              <a:t>10/09/2020</a:t>
            </a:fld>
            <a:endParaRPr lang="es-PE"/>
          </a:p>
        </p:txBody>
      </p:sp>
      <p:sp>
        <p:nvSpPr>
          <p:cNvPr id="6" name="Footer Placeholder 5"/>
          <p:cNvSpPr>
            <a:spLocks noGrp="1"/>
          </p:cNvSpPr>
          <p:nvPr>
            <p:ph type="ftr" sz="quarter" idx="11"/>
          </p:nvPr>
        </p:nvSpPr>
        <p:spPr/>
        <p:txBody>
          <a:bodyPr/>
          <a:lstStyle/>
          <a:p>
            <a:endParaRPr lang="es-P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88E100D-A4F5-4114-8334-34C1EE187E97}" type="slidenum">
              <a:rPr lang="es-PE" smtClean="0"/>
              <a:t>‹Nº›</a:t>
            </a:fld>
            <a:endParaRPr lang="es-PE"/>
          </a:p>
        </p:txBody>
      </p:sp>
    </p:spTree>
    <p:extLst>
      <p:ext uri="{BB962C8B-B14F-4D97-AF65-F5344CB8AC3E}">
        <p14:creationId xmlns:p14="http://schemas.microsoft.com/office/powerpoint/2010/main" val="2319817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19E53CFA-9CF0-4D48-9531-8F2C4E8F7309}" type="datetimeFigureOut">
              <a:rPr lang="es-PE" smtClean="0"/>
              <a:t>10/09/2020</a:t>
            </a:fld>
            <a:endParaRPr lang="es-PE"/>
          </a:p>
        </p:txBody>
      </p:sp>
      <p:sp>
        <p:nvSpPr>
          <p:cNvPr id="6" name="Footer Placeholder 5"/>
          <p:cNvSpPr>
            <a:spLocks noGrp="1"/>
          </p:cNvSpPr>
          <p:nvPr>
            <p:ph type="ftr" sz="quarter" idx="11"/>
          </p:nvPr>
        </p:nvSpPr>
        <p:spPr/>
        <p:txBody>
          <a:bodyPr/>
          <a:lstStyle/>
          <a:p>
            <a:endParaRPr lang="es-PE"/>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88E100D-A4F5-4114-8334-34C1EE187E97}" type="slidenum">
              <a:rPr lang="es-PE" smtClean="0"/>
              <a:t>‹Nº›</a:t>
            </a:fld>
            <a:endParaRPr lang="es-PE"/>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64018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19E53CFA-9CF0-4D48-9531-8F2C4E8F7309}" type="datetimeFigureOut">
              <a:rPr lang="es-PE" smtClean="0"/>
              <a:t>10/09/2020</a:t>
            </a:fld>
            <a:endParaRPr lang="es-PE"/>
          </a:p>
        </p:txBody>
      </p:sp>
      <p:sp>
        <p:nvSpPr>
          <p:cNvPr id="6" name="Footer Placeholder 5"/>
          <p:cNvSpPr>
            <a:spLocks noGrp="1"/>
          </p:cNvSpPr>
          <p:nvPr>
            <p:ph type="ftr" sz="quarter" idx="11"/>
          </p:nvPr>
        </p:nvSpPr>
        <p:spPr/>
        <p:txBody>
          <a:bodyPr/>
          <a:lstStyle/>
          <a:p>
            <a:endParaRPr lang="es-P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88E100D-A4F5-4114-8334-34C1EE187E97}" type="slidenum">
              <a:rPr lang="es-PE" smtClean="0"/>
              <a:t>‹Nº›</a:t>
            </a:fld>
            <a:endParaRPr lang="es-PE"/>
          </a:p>
        </p:txBody>
      </p:sp>
    </p:spTree>
    <p:extLst>
      <p:ext uri="{BB962C8B-B14F-4D97-AF65-F5344CB8AC3E}">
        <p14:creationId xmlns:p14="http://schemas.microsoft.com/office/powerpoint/2010/main" val="3588072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9E53CFA-9CF0-4D48-9531-8F2C4E8F7309}" type="datetimeFigureOut">
              <a:rPr lang="es-PE" smtClean="0"/>
              <a:t>10/09/2020</a:t>
            </a:fld>
            <a:endParaRPr lang="es-PE"/>
          </a:p>
        </p:txBody>
      </p:sp>
      <p:sp>
        <p:nvSpPr>
          <p:cNvPr id="5" name="Footer Placeholder 4"/>
          <p:cNvSpPr>
            <a:spLocks noGrp="1"/>
          </p:cNvSpPr>
          <p:nvPr>
            <p:ph type="ftr" sz="quarter" idx="11"/>
          </p:nvPr>
        </p:nvSpPr>
        <p:spPr/>
        <p:txBody>
          <a:bodyPr/>
          <a:lstStyle/>
          <a:p>
            <a:endParaRPr lang="es-P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88E100D-A4F5-4114-8334-34C1EE187E97}" type="slidenum">
              <a:rPr lang="es-PE" smtClean="0"/>
              <a:t>‹Nº›</a:t>
            </a:fld>
            <a:endParaRPr lang="es-PE"/>
          </a:p>
        </p:txBody>
      </p:sp>
    </p:spTree>
    <p:extLst>
      <p:ext uri="{BB962C8B-B14F-4D97-AF65-F5344CB8AC3E}">
        <p14:creationId xmlns:p14="http://schemas.microsoft.com/office/powerpoint/2010/main" val="2187474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9E53CFA-9CF0-4D48-9531-8F2C4E8F7309}" type="datetimeFigureOut">
              <a:rPr lang="es-PE" smtClean="0"/>
              <a:t>10/09/2020</a:t>
            </a:fld>
            <a:endParaRPr lang="es-PE"/>
          </a:p>
        </p:txBody>
      </p:sp>
      <p:sp>
        <p:nvSpPr>
          <p:cNvPr id="5" name="Footer Placeholder 4"/>
          <p:cNvSpPr>
            <a:spLocks noGrp="1"/>
          </p:cNvSpPr>
          <p:nvPr>
            <p:ph type="ftr" sz="quarter" idx="11"/>
          </p:nvPr>
        </p:nvSpPr>
        <p:spPr/>
        <p:txBody>
          <a:bodyPr/>
          <a:lstStyle/>
          <a:p>
            <a:endParaRPr lang="es-P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88E100D-A4F5-4114-8334-34C1EE187E97}" type="slidenum">
              <a:rPr lang="es-PE" smtClean="0"/>
              <a:t>‹Nº›</a:t>
            </a:fld>
            <a:endParaRPr lang="es-PE"/>
          </a:p>
        </p:txBody>
      </p:sp>
    </p:spTree>
    <p:extLst>
      <p:ext uri="{BB962C8B-B14F-4D97-AF65-F5344CB8AC3E}">
        <p14:creationId xmlns:p14="http://schemas.microsoft.com/office/powerpoint/2010/main" val="1755434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9E53CFA-9CF0-4D48-9531-8F2C4E8F7309}" type="datetimeFigureOut">
              <a:rPr lang="es-PE" smtClean="0"/>
              <a:t>10/09/2020</a:t>
            </a:fld>
            <a:endParaRPr lang="es-PE"/>
          </a:p>
        </p:txBody>
      </p:sp>
      <p:sp>
        <p:nvSpPr>
          <p:cNvPr id="5" name="Footer Placeholder 4"/>
          <p:cNvSpPr>
            <a:spLocks noGrp="1"/>
          </p:cNvSpPr>
          <p:nvPr>
            <p:ph type="ftr" sz="quarter" idx="11"/>
          </p:nvPr>
        </p:nvSpPr>
        <p:spPr/>
        <p:txBody>
          <a:bodyPr/>
          <a:lstStyle/>
          <a:p>
            <a:endParaRPr lang="es-P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88E100D-A4F5-4114-8334-34C1EE187E97}" type="slidenum">
              <a:rPr lang="es-PE" smtClean="0"/>
              <a:t>‹Nº›</a:t>
            </a:fld>
            <a:endParaRPr lang="es-PE"/>
          </a:p>
        </p:txBody>
      </p:sp>
    </p:spTree>
    <p:extLst>
      <p:ext uri="{BB962C8B-B14F-4D97-AF65-F5344CB8AC3E}">
        <p14:creationId xmlns:p14="http://schemas.microsoft.com/office/powerpoint/2010/main" val="1203478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19E53CFA-9CF0-4D48-9531-8F2C4E8F7309}" type="datetimeFigureOut">
              <a:rPr lang="es-PE" smtClean="0"/>
              <a:t>10/09/2020</a:t>
            </a:fld>
            <a:endParaRPr lang="es-PE"/>
          </a:p>
        </p:txBody>
      </p:sp>
      <p:sp>
        <p:nvSpPr>
          <p:cNvPr id="5" name="Footer Placeholder 4"/>
          <p:cNvSpPr>
            <a:spLocks noGrp="1"/>
          </p:cNvSpPr>
          <p:nvPr>
            <p:ph type="ftr" sz="quarter" idx="11"/>
          </p:nvPr>
        </p:nvSpPr>
        <p:spPr/>
        <p:txBody>
          <a:bodyPr/>
          <a:lstStyle/>
          <a:p>
            <a:endParaRPr lang="es-P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88E100D-A4F5-4114-8334-34C1EE187E97}" type="slidenum">
              <a:rPr lang="es-PE" smtClean="0"/>
              <a:t>‹Nº›</a:t>
            </a:fld>
            <a:endParaRPr lang="es-PE"/>
          </a:p>
        </p:txBody>
      </p:sp>
    </p:spTree>
    <p:extLst>
      <p:ext uri="{BB962C8B-B14F-4D97-AF65-F5344CB8AC3E}">
        <p14:creationId xmlns:p14="http://schemas.microsoft.com/office/powerpoint/2010/main" val="2887109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9E53CFA-9CF0-4D48-9531-8F2C4E8F7309}" type="datetimeFigureOut">
              <a:rPr lang="es-PE" smtClean="0"/>
              <a:t>10/09/2020</a:t>
            </a:fld>
            <a:endParaRPr lang="es-PE"/>
          </a:p>
        </p:txBody>
      </p:sp>
      <p:sp>
        <p:nvSpPr>
          <p:cNvPr id="6" name="Footer Placeholder 5"/>
          <p:cNvSpPr>
            <a:spLocks noGrp="1"/>
          </p:cNvSpPr>
          <p:nvPr>
            <p:ph type="ftr" sz="quarter" idx="11"/>
          </p:nvPr>
        </p:nvSpPr>
        <p:spPr/>
        <p:txBody>
          <a:bodyPr/>
          <a:lstStyle/>
          <a:p>
            <a:endParaRPr lang="es-PE"/>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88E100D-A4F5-4114-8334-34C1EE187E97}" type="slidenum">
              <a:rPr lang="es-PE" smtClean="0"/>
              <a:t>‹Nº›</a:t>
            </a:fld>
            <a:endParaRPr lang="es-PE"/>
          </a:p>
        </p:txBody>
      </p:sp>
    </p:spTree>
    <p:extLst>
      <p:ext uri="{BB962C8B-B14F-4D97-AF65-F5344CB8AC3E}">
        <p14:creationId xmlns:p14="http://schemas.microsoft.com/office/powerpoint/2010/main" val="337772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9E53CFA-9CF0-4D48-9531-8F2C4E8F7309}" type="datetimeFigureOut">
              <a:rPr lang="es-PE" smtClean="0"/>
              <a:t>10/09/2020</a:t>
            </a:fld>
            <a:endParaRPr lang="es-PE"/>
          </a:p>
        </p:txBody>
      </p:sp>
      <p:sp>
        <p:nvSpPr>
          <p:cNvPr id="8" name="Footer Placeholder 7"/>
          <p:cNvSpPr>
            <a:spLocks noGrp="1"/>
          </p:cNvSpPr>
          <p:nvPr>
            <p:ph type="ftr" sz="quarter" idx="11"/>
          </p:nvPr>
        </p:nvSpPr>
        <p:spPr/>
        <p:txBody>
          <a:bodyPr/>
          <a:lstStyle/>
          <a:p>
            <a:endParaRPr lang="es-PE"/>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88E100D-A4F5-4114-8334-34C1EE187E97}" type="slidenum">
              <a:rPr lang="es-PE" smtClean="0"/>
              <a:t>‹Nº›</a:t>
            </a:fld>
            <a:endParaRPr lang="es-PE"/>
          </a:p>
        </p:txBody>
      </p:sp>
    </p:spTree>
    <p:extLst>
      <p:ext uri="{BB962C8B-B14F-4D97-AF65-F5344CB8AC3E}">
        <p14:creationId xmlns:p14="http://schemas.microsoft.com/office/powerpoint/2010/main" val="1365392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9E53CFA-9CF0-4D48-9531-8F2C4E8F7309}" type="datetimeFigureOut">
              <a:rPr lang="es-PE" smtClean="0"/>
              <a:t>10/09/2020</a:t>
            </a:fld>
            <a:endParaRPr lang="es-PE"/>
          </a:p>
        </p:txBody>
      </p:sp>
      <p:sp>
        <p:nvSpPr>
          <p:cNvPr id="4" name="Footer Placeholder 3"/>
          <p:cNvSpPr>
            <a:spLocks noGrp="1"/>
          </p:cNvSpPr>
          <p:nvPr>
            <p:ph type="ftr" sz="quarter" idx="11"/>
          </p:nvPr>
        </p:nvSpPr>
        <p:spPr/>
        <p:txBody>
          <a:bodyPr/>
          <a:lstStyle/>
          <a:p>
            <a:endParaRPr lang="es-PE"/>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88E100D-A4F5-4114-8334-34C1EE187E97}" type="slidenum">
              <a:rPr lang="es-PE" smtClean="0"/>
              <a:t>‹Nº›</a:t>
            </a:fld>
            <a:endParaRPr lang="es-PE"/>
          </a:p>
        </p:txBody>
      </p:sp>
    </p:spTree>
    <p:extLst>
      <p:ext uri="{BB962C8B-B14F-4D97-AF65-F5344CB8AC3E}">
        <p14:creationId xmlns:p14="http://schemas.microsoft.com/office/powerpoint/2010/main" val="1279939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E53CFA-9CF0-4D48-9531-8F2C4E8F7309}" type="datetimeFigureOut">
              <a:rPr lang="es-PE" smtClean="0"/>
              <a:t>10/09/2020</a:t>
            </a:fld>
            <a:endParaRPr lang="es-PE"/>
          </a:p>
        </p:txBody>
      </p:sp>
      <p:sp>
        <p:nvSpPr>
          <p:cNvPr id="3" name="Footer Placeholder 2"/>
          <p:cNvSpPr>
            <a:spLocks noGrp="1"/>
          </p:cNvSpPr>
          <p:nvPr>
            <p:ph type="ftr" sz="quarter" idx="11"/>
          </p:nvPr>
        </p:nvSpPr>
        <p:spPr/>
        <p:txBody>
          <a:bodyPr/>
          <a:lstStyle/>
          <a:p>
            <a:endParaRPr lang="es-PE"/>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88E100D-A4F5-4114-8334-34C1EE187E97}" type="slidenum">
              <a:rPr lang="es-PE" smtClean="0"/>
              <a:t>‹Nº›</a:t>
            </a:fld>
            <a:endParaRPr lang="es-PE"/>
          </a:p>
        </p:txBody>
      </p:sp>
    </p:spTree>
    <p:extLst>
      <p:ext uri="{BB962C8B-B14F-4D97-AF65-F5344CB8AC3E}">
        <p14:creationId xmlns:p14="http://schemas.microsoft.com/office/powerpoint/2010/main" val="3864626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19E53CFA-9CF0-4D48-9531-8F2C4E8F7309}" type="datetimeFigureOut">
              <a:rPr lang="es-PE" smtClean="0"/>
              <a:t>10/09/2020</a:t>
            </a:fld>
            <a:endParaRPr lang="es-PE"/>
          </a:p>
        </p:txBody>
      </p:sp>
      <p:sp>
        <p:nvSpPr>
          <p:cNvPr id="6" name="Footer Placeholder 5"/>
          <p:cNvSpPr>
            <a:spLocks noGrp="1"/>
          </p:cNvSpPr>
          <p:nvPr>
            <p:ph type="ftr" sz="quarter" idx="11"/>
          </p:nvPr>
        </p:nvSpPr>
        <p:spPr/>
        <p:txBody>
          <a:bodyPr/>
          <a:lstStyle/>
          <a:p>
            <a:endParaRPr lang="es-PE"/>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88E100D-A4F5-4114-8334-34C1EE187E97}" type="slidenum">
              <a:rPr lang="es-PE" smtClean="0"/>
              <a:t>‹Nº›</a:t>
            </a:fld>
            <a:endParaRPr lang="es-PE"/>
          </a:p>
        </p:txBody>
      </p:sp>
    </p:spTree>
    <p:extLst>
      <p:ext uri="{BB962C8B-B14F-4D97-AF65-F5344CB8AC3E}">
        <p14:creationId xmlns:p14="http://schemas.microsoft.com/office/powerpoint/2010/main" val="2808566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19E53CFA-9CF0-4D48-9531-8F2C4E8F7309}" type="datetimeFigureOut">
              <a:rPr lang="es-PE" smtClean="0"/>
              <a:t>10/09/2020</a:t>
            </a:fld>
            <a:endParaRPr lang="es-PE"/>
          </a:p>
        </p:txBody>
      </p:sp>
      <p:sp>
        <p:nvSpPr>
          <p:cNvPr id="6" name="Footer Placeholder 5"/>
          <p:cNvSpPr>
            <a:spLocks noGrp="1"/>
          </p:cNvSpPr>
          <p:nvPr>
            <p:ph type="ftr" sz="quarter" idx="11"/>
          </p:nvPr>
        </p:nvSpPr>
        <p:spPr/>
        <p:txBody>
          <a:bodyPr/>
          <a:lstStyle/>
          <a:p>
            <a:endParaRPr lang="es-P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88E100D-A4F5-4114-8334-34C1EE187E97}" type="slidenum">
              <a:rPr lang="es-PE" smtClean="0"/>
              <a:t>‹Nº›</a:t>
            </a:fld>
            <a:endParaRPr lang="es-PE"/>
          </a:p>
        </p:txBody>
      </p:sp>
    </p:spTree>
    <p:extLst>
      <p:ext uri="{BB962C8B-B14F-4D97-AF65-F5344CB8AC3E}">
        <p14:creationId xmlns:p14="http://schemas.microsoft.com/office/powerpoint/2010/main" val="693586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alphaModFix amt="47000"/>
          </a:blip>
          <a:srcRect/>
          <a:tile tx="0" ty="0" sx="100000" sy="100000" flip="none" algn="tl"/>
        </a:blip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9E53CFA-9CF0-4D48-9531-8F2C4E8F7309}" type="datetimeFigureOut">
              <a:rPr lang="es-PE" smtClean="0"/>
              <a:t>10/09/2020</a:t>
            </a:fld>
            <a:endParaRPr lang="es-PE"/>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PE"/>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88E100D-A4F5-4114-8334-34C1EE187E97}" type="slidenum">
              <a:rPr lang="es-PE" smtClean="0"/>
              <a:t>‹Nº›</a:t>
            </a:fld>
            <a:endParaRPr lang="es-PE"/>
          </a:p>
        </p:txBody>
      </p:sp>
    </p:spTree>
    <p:extLst>
      <p:ext uri="{BB962C8B-B14F-4D97-AF65-F5344CB8AC3E}">
        <p14:creationId xmlns:p14="http://schemas.microsoft.com/office/powerpoint/2010/main" val="3799506016"/>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3.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6">
                <a:lumMod val="0"/>
                <a:lumOff val="100000"/>
                <a:alpha val="46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3475149" y="0"/>
            <a:ext cx="6426558" cy="1184856"/>
          </a:xfrm>
        </p:spPr>
        <p:txBody>
          <a:bodyPr>
            <a:normAutofit fontScale="90000"/>
          </a:bodyPr>
          <a:lstStyle/>
          <a:p>
            <a:r>
              <a:rPr lang="es-PE" sz="2000" dirty="0">
                <a:effectLst>
                  <a:outerShdw dist="45847" dir="2021404" algn="ctr">
                    <a:srgbClr val="B2B2B2">
                      <a:alpha val="80000"/>
                    </a:srgbClr>
                  </a:outerShdw>
                </a:effectLst>
                <a:latin typeface="Aharoni" panose="02010803020104030203" pitchFamily="2" charset="-79"/>
                <a:cs typeface="Aharoni" panose="02010803020104030203" pitchFamily="2" charset="-79"/>
              </a:rPr>
              <a:t>Universidad Nacional “ San Luis Gonzaga" de Ica</a:t>
            </a:r>
            <a:br>
              <a:rPr lang="es-PE" dirty="0"/>
            </a:br>
            <a:endParaRPr lang="es-PE" dirty="0"/>
          </a:p>
        </p:txBody>
      </p:sp>
      <p:sp>
        <p:nvSpPr>
          <p:cNvPr id="3" name="Subtítulo 2"/>
          <p:cNvSpPr>
            <a:spLocks noGrp="1"/>
          </p:cNvSpPr>
          <p:nvPr>
            <p:ph type="subTitle" idx="1"/>
          </p:nvPr>
        </p:nvSpPr>
        <p:spPr>
          <a:xfrm>
            <a:off x="1639910" y="674040"/>
            <a:ext cx="9835166" cy="5743976"/>
          </a:xfrm>
        </p:spPr>
        <p:txBody>
          <a:bodyPr/>
          <a:lstStyle/>
          <a:p>
            <a:r>
              <a:rPr lang="es-ES" b="1" dirty="0"/>
              <a:t>                                                              FACULTAD DE  </a:t>
            </a:r>
            <a:endParaRPr lang="es-PE" b="1" dirty="0"/>
          </a:p>
          <a:p>
            <a:r>
              <a:rPr lang="es-ES" b="1" dirty="0"/>
              <a:t>                                             INGENIERIA MECANICA Y ELECTRICA</a:t>
            </a:r>
            <a:endParaRPr lang="es-PE" dirty="0"/>
          </a:p>
          <a:p>
            <a:endParaRPr lang="es-PE" b="1" dirty="0"/>
          </a:p>
        </p:txBody>
      </p:sp>
      <p:sp>
        <p:nvSpPr>
          <p:cNvPr id="4" name="Rectangle 2"/>
          <p:cNvSpPr>
            <a:spLocks noChangeArrowheads="1"/>
          </p:cNvSpPr>
          <p:nvPr/>
        </p:nvSpPr>
        <p:spPr bwMode="auto">
          <a:xfrm>
            <a:off x="592428" y="67403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a:p>
        </p:txBody>
      </p:sp>
      <p:sp>
        <p:nvSpPr>
          <p:cNvPr id="5" name="Rectangle 3"/>
          <p:cNvSpPr>
            <a:spLocks noChangeArrowheads="1"/>
          </p:cNvSpPr>
          <p:nvPr/>
        </p:nvSpPr>
        <p:spPr bwMode="auto">
          <a:xfrm>
            <a:off x="1543318" y="1437758"/>
            <a:ext cx="9002332"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81175" algn="l"/>
                <a:tab pos="2019300" algn="l"/>
              </a:tabLst>
              <a:defRPr>
                <a:solidFill>
                  <a:schemeClr val="tx1"/>
                </a:solidFill>
                <a:latin typeface="Arial" panose="020B0604020202020204" pitchFamily="34" charset="0"/>
              </a:defRPr>
            </a:lvl1pPr>
            <a:lvl2pPr eaLnBrk="0" fontAlgn="base" hangingPunct="0">
              <a:spcBef>
                <a:spcPct val="0"/>
              </a:spcBef>
              <a:spcAft>
                <a:spcPct val="0"/>
              </a:spcAft>
              <a:tabLst>
                <a:tab pos="1781175" algn="l"/>
                <a:tab pos="2019300" algn="l"/>
              </a:tabLst>
              <a:defRPr>
                <a:solidFill>
                  <a:schemeClr val="tx1"/>
                </a:solidFill>
                <a:latin typeface="Arial" panose="020B0604020202020204" pitchFamily="34" charset="0"/>
              </a:defRPr>
            </a:lvl2pPr>
            <a:lvl3pPr eaLnBrk="0" fontAlgn="base" hangingPunct="0">
              <a:spcBef>
                <a:spcPct val="0"/>
              </a:spcBef>
              <a:spcAft>
                <a:spcPct val="0"/>
              </a:spcAft>
              <a:tabLst>
                <a:tab pos="1781175" algn="l"/>
                <a:tab pos="2019300" algn="l"/>
              </a:tabLst>
              <a:defRPr>
                <a:solidFill>
                  <a:schemeClr val="tx1"/>
                </a:solidFill>
                <a:latin typeface="Arial" panose="020B0604020202020204" pitchFamily="34" charset="0"/>
              </a:defRPr>
            </a:lvl3pPr>
            <a:lvl4pPr eaLnBrk="0" fontAlgn="base" hangingPunct="0">
              <a:spcBef>
                <a:spcPct val="0"/>
              </a:spcBef>
              <a:spcAft>
                <a:spcPct val="0"/>
              </a:spcAft>
              <a:tabLst>
                <a:tab pos="1781175" algn="l"/>
                <a:tab pos="2019300" algn="l"/>
              </a:tabLst>
              <a:defRPr>
                <a:solidFill>
                  <a:schemeClr val="tx1"/>
                </a:solidFill>
                <a:latin typeface="Arial" panose="020B0604020202020204" pitchFamily="34" charset="0"/>
              </a:defRPr>
            </a:lvl4pPr>
            <a:lvl5pPr eaLnBrk="0" fontAlgn="base" hangingPunct="0">
              <a:spcBef>
                <a:spcPct val="0"/>
              </a:spcBef>
              <a:spcAft>
                <a:spcPct val="0"/>
              </a:spcAft>
              <a:tabLst>
                <a:tab pos="1781175" algn="l"/>
                <a:tab pos="2019300" algn="l"/>
              </a:tabLst>
              <a:defRPr>
                <a:solidFill>
                  <a:schemeClr val="tx1"/>
                </a:solidFill>
                <a:latin typeface="Arial" panose="020B0604020202020204" pitchFamily="34" charset="0"/>
              </a:defRPr>
            </a:lvl5pPr>
            <a:lvl6pPr eaLnBrk="0" fontAlgn="base" hangingPunct="0">
              <a:spcBef>
                <a:spcPct val="0"/>
              </a:spcBef>
              <a:spcAft>
                <a:spcPct val="0"/>
              </a:spcAft>
              <a:tabLst>
                <a:tab pos="1781175" algn="l"/>
                <a:tab pos="2019300" algn="l"/>
              </a:tabLst>
              <a:defRPr>
                <a:solidFill>
                  <a:schemeClr val="tx1"/>
                </a:solidFill>
                <a:latin typeface="Arial" panose="020B0604020202020204" pitchFamily="34" charset="0"/>
              </a:defRPr>
            </a:lvl6pPr>
            <a:lvl7pPr eaLnBrk="0" fontAlgn="base" hangingPunct="0">
              <a:spcBef>
                <a:spcPct val="0"/>
              </a:spcBef>
              <a:spcAft>
                <a:spcPct val="0"/>
              </a:spcAft>
              <a:tabLst>
                <a:tab pos="1781175" algn="l"/>
                <a:tab pos="2019300" algn="l"/>
              </a:tabLst>
              <a:defRPr>
                <a:solidFill>
                  <a:schemeClr val="tx1"/>
                </a:solidFill>
                <a:latin typeface="Arial" panose="020B0604020202020204" pitchFamily="34" charset="0"/>
              </a:defRPr>
            </a:lvl7pPr>
            <a:lvl8pPr eaLnBrk="0" fontAlgn="base" hangingPunct="0">
              <a:spcBef>
                <a:spcPct val="0"/>
              </a:spcBef>
              <a:spcAft>
                <a:spcPct val="0"/>
              </a:spcAft>
              <a:tabLst>
                <a:tab pos="1781175" algn="l"/>
                <a:tab pos="2019300" algn="l"/>
              </a:tabLst>
              <a:defRPr>
                <a:solidFill>
                  <a:schemeClr val="tx1"/>
                </a:solidFill>
                <a:latin typeface="Arial" panose="020B0604020202020204" pitchFamily="34" charset="0"/>
              </a:defRPr>
            </a:lvl8pPr>
            <a:lvl9pPr eaLnBrk="0" fontAlgn="base" hangingPunct="0">
              <a:spcBef>
                <a:spcPct val="0"/>
              </a:spcBef>
              <a:spcAft>
                <a:spcPct val="0"/>
              </a:spcAft>
              <a:tabLst>
                <a:tab pos="1781175" algn="l"/>
                <a:tab pos="20193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781175" algn="l"/>
                <a:tab pos="2019300" algn="l"/>
              </a:tabLst>
            </a:pPr>
            <a:endParaRPr kumimoji="0" lang="es-ES" sz="1400" b="1" i="0" u="none" strike="noStrike" cap="none" normalizeH="0" baseline="0" dirty="0">
              <a:ln>
                <a:noFill/>
              </a:ln>
              <a:solidFill>
                <a:schemeClr val="tx1"/>
              </a:solidFill>
              <a:effectLst/>
              <a:latin typeface="Garamond" panose="02020404030301010803" pitchFamily="18" charset="0"/>
              <a:ea typeface="Times New Roman" panose="02020603050405020304" pitchFamily="18"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tab pos="1781175" algn="l"/>
                <a:tab pos="2019300" algn="l"/>
              </a:tabLst>
            </a:pPr>
            <a:endParaRPr lang="es-ES" sz="1400" b="1" dirty="0">
              <a:latin typeface="Garamond" panose="02020404030301010803" pitchFamily="18" charset="0"/>
              <a:ea typeface="Times New Roman" panose="02020603050405020304" pitchFamily="18"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tab pos="1781175" algn="l"/>
                <a:tab pos="2019300" algn="l"/>
              </a:tabLst>
            </a:pPr>
            <a:r>
              <a:rPr kumimoji="0" lang="es-ES" sz="2400" b="1" i="0" u="none" strike="noStrike" cap="none" normalizeH="0" baseline="0" dirty="0">
                <a:ln>
                  <a:noFill/>
                </a:ln>
                <a:solidFill>
                  <a:srgbClr val="FF0000"/>
                </a:solidFill>
                <a:effectLst/>
                <a:latin typeface="Garamond" panose="02020404030301010803" pitchFamily="18" charset="0"/>
                <a:ea typeface="Times New Roman" panose="02020603050405020304" pitchFamily="18" charset="0"/>
                <a:cs typeface="Courier New" panose="02070309020205020404" pitchFamily="49" charset="0"/>
              </a:rPr>
              <a:t>TEMA</a:t>
            </a:r>
            <a:r>
              <a:rPr kumimoji="0" lang="es-ES" sz="2400" b="1" i="0" u="none" strike="noStrike" cap="none" normalizeH="0" baseline="0" dirty="0">
                <a:ln>
                  <a:noFill/>
                </a:ln>
                <a:solidFill>
                  <a:schemeClr val="tx1"/>
                </a:solidFill>
                <a:effectLst/>
                <a:latin typeface="Garamond" panose="02020404030301010803" pitchFamily="18" charset="0"/>
                <a:ea typeface="Times New Roman" panose="02020603050405020304" pitchFamily="18" charset="0"/>
                <a:cs typeface="Courier New" panose="02070309020205020404" pitchFamily="49" charset="0"/>
              </a:rPr>
              <a:t>	</a:t>
            </a:r>
            <a:r>
              <a:rPr kumimoji="0" lang="es-ES" sz="2400" b="1" i="0" u="none" strike="noStrike" cap="none" normalizeH="0" baseline="0" dirty="0">
                <a:ln>
                  <a:noFill/>
                </a:ln>
                <a:solidFill>
                  <a:srgbClr val="FF0000"/>
                </a:solidFill>
                <a:effectLst/>
                <a:latin typeface="Garamond" panose="02020404030301010803" pitchFamily="18" charset="0"/>
                <a:ea typeface="Times New Roman" panose="02020603050405020304" pitchFamily="18" charset="0"/>
                <a:cs typeface="Courier New" panose="02070309020205020404" pitchFamily="49" charset="0"/>
              </a:rPr>
              <a:t>: </a:t>
            </a:r>
            <a:r>
              <a:rPr kumimoji="0" lang="es-ES" sz="2400" b="1" i="0" u="none" strike="noStrike" cap="none" normalizeH="0" baseline="0" dirty="0">
                <a:ln>
                  <a:noFill/>
                </a:ln>
                <a:solidFill>
                  <a:schemeClr val="tx1"/>
                </a:solidFill>
                <a:effectLst/>
                <a:latin typeface="Garamond" panose="02020404030301010803" pitchFamily="18" charset="0"/>
                <a:ea typeface="Times New Roman" panose="02020603050405020304" pitchFamily="18" charset="0"/>
                <a:cs typeface="Courier New" panose="02070309020205020404" pitchFamily="49" charset="0"/>
              </a:rPr>
              <a:t>ECUACION DE LA CONTINUIDAD Y </a:t>
            </a:r>
            <a:br>
              <a:rPr kumimoji="0" lang="es-ES" sz="2400" b="1" i="0" u="none" strike="noStrike" cap="none" normalizeH="0" baseline="0" dirty="0">
                <a:ln>
                  <a:noFill/>
                </a:ln>
                <a:solidFill>
                  <a:schemeClr val="tx1"/>
                </a:solidFill>
                <a:effectLst/>
                <a:latin typeface="Garamond" panose="02020404030301010803" pitchFamily="18" charset="0"/>
                <a:ea typeface="Times New Roman" panose="02020603050405020304" pitchFamily="18" charset="0"/>
                <a:cs typeface="Courier New" panose="02070309020205020404" pitchFamily="49" charset="0"/>
              </a:rPr>
            </a:br>
            <a:r>
              <a:rPr kumimoji="0" lang="es-ES" sz="2400" b="1" i="0" u="none" strike="noStrike" cap="none" normalizeH="0" baseline="0" dirty="0">
                <a:ln>
                  <a:noFill/>
                </a:ln>
                <a:solidFill>
                  <a:schemeClr val="tx1"/>
                </a:solidFill>
                <a:effectLst/>
                <a:latin typeface="Garamond" panose="02020404030301010803" pitchFamily="18" charset="0"/>
                <a:ea typeface="Times New Roman" panose="02020603050405020304" pitchFamily="18" charset="0"/>
                <a:cs typeface="Courier New" panose="02070309020205020404" pitchFamily="49" charset="0"/>
              </a:rPr>
              <a:t>                                   PRINCIPIO DE BERNOULLI</a:t>
            </a:r>
            <a:endParaRPr kumimoji="0" lang="es-PE"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781175" algn="l"/>
                <a:tab pos="2019300" algn="l"/>
              </a:tabLst>
            </a:pPr>
            <a:r>
              <a:rPr kumimoji="0" lang="es-ES" sz="2400" b="1" i="0" u="none" strike="noStrike" cap="none" normalizeH="0" baseline="0" dirty="0">
                <a:ln>
                  <a:noFill/>
                </a:ln>
                <a:solidFill>
                  <a:srgbClr val="FF0000"/>
                </a:solidFill>
                <a:effectLst/>
                <a:latin typeface="Garamond" panose="02020404030301010803" pitchFamily="18" charset="0"/>
                <a:ea typeface="Times New Roman" panose="02020603050405020304" pitchFamily="18" charset="0"/>
                <a:cs typeface="Courier New" panose="02070309020205020404" pitchFamily="49" charset="0"/>
              </a:rPr>
              <a:t>ASIGNATURA	:</a:t>
            </a:r>
            <a:r>
              <a:rPr kumimoji="0" lang="es-ES" sz="2400" b="1" i="0" u="none" strike="noStrike" cap="none" normalizeH="0" baseline="0" dirty="0">
                <a:ln>
                  <a:noFill/>
                </a:ln>
                <a:solidFill>
                  <a:schemeClr val="tx1"/>
                </a:solidFill>
                <a:effectLst/>
                <a:latin typeface="Garamond" panose="02020404030301010803" pitchFamily="18" charset="0"/>
                <a:ea typeface="Times New Roman" panose="02020603050405020304" pitchFamily="18" charset="0"/>
                <a:cs typeface="Courier New" panose="02070309020205020404" pitchFamily="49" charset="0"/>
              </a:rPr>
              <a:t> MECANICA APLICADA </a:t>
            </a:r>
            <a:endParaRPr kumimoji="0" lang="es-PE"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781175" algn="l"/>
                <a:tab pos="2019300" algn="l"/>
              </a:tabLst>
            </a:pPr>
            <a:r>
              <a:rPr kumimoji="0" lang="es-ES" sz="2400" b="1" i="0" u="none" strike="noStrike" cap="none" normalizeH="0" baseline="0" dirty="0">
                <a:ln>
                  <a:noFill/>
                </a:ln>
                <a:solidFill>
                  <a:srgbClr val="FF0000"/>
                </a:solidFill>
                <a:effectLst/>
                <a:latin typeface="Garamond" panose="02020404030301010803" pitchFamily="18" charset="0"/>
                <a:ea typeface="Times New Roman" panose="02020603050405020304" pitchFamily="18" charset="0"/>
                <a:cs typeface="Courier New" panose="02070309020205020404" pitchFamily="49" charset="0"/>
              </a:rPr>
              <a:t>CICLO</a:t>
            </a:r>
            <a:r>
              <a:rPr kumimoji="0" lang="es-ES" sz="2400" b="1" i="0" u="none" strike="noStrike" cap="none" normalizeH="0" baseline="0" dirty="0">
                <a:ln>
                  <a:noFill/>
                </a:ln>
                <a:solidFill>
                  <a:schemeClr val="tx1"/>
                </a:solidFill>
                <a:effectLst/>
                <a:latin typeface="Garamond" panose="02020404030301010803" pitchFamily="18" charset="0"/>
                <a:ea typeface="Times New Roman" panose="02020603050405020304" pitchFamily="18" charset="0"/>
                <a:cs typeface="Courier New" panose="02070309020205020404" pitchFamily="49" charset="0"/>
              </a:rPr>
              <a:t>	</a:t>
            </a:r>
            <a:r>
              <a:rPr kumimoji="0" lang="es-ES" sz="2400" b="1" i="0" u="none" strike="noStrike" cap="none" normalizeH="0" baseline="0" dirty="0">
                <a:ln>
                  <a:noFill/>
                </a:ln>
                <a:solidFill>
                  <a:srgbClr val="FF0000"/>
                </a:solidFill>
                <a:effectLst/>
                <a:latin typeface="Garamond" panose="02020404030301010803" pitchFamily="18" charset="0"/>
                <a:ea typeface="Times New Roman" panose="02020603050405020304" pitchFamily="18" charset="0"/>
                <a:cs typeface="Courier New" panose="02070309020205020404" pitchFamily="49" charset="0"/>
              </a:rPr>
              <a:t>:</a:t>
            </a:r>
            <a:r>
              <a:rPr kumimoji="0" lang="es-ES" sz="2400" b="1" i="0" u="none" strike="noStrike" cap="none" normalizeH="0" baseline="0" dirty="0">
                <a:ln>
                  <a:noFill/>
                </a:ln>
                <a:solidFill>
                  <a:schemeClr val="tx1"/>
                </a:solidFill>
                <a:effectLst/>
                <a:latin typeface="Garamond" panose="02020404030301010803" pitchFamily="18" charset="0"/>
                <a:ea typeface="Times New Roman" panose="02020603050405020304" pitchFamily="18" charset="0"/>
                <a:cs typeface="Courier New" panose="02070309020205020404" pitchFamily="49" charset="0"/>
              </a:rPr>
              <a:t> III</a:t>
            </a:r>
            <a:endParaRPr kumimoji="0" lang="es-PE"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781175" algn="l"/>
                <a:tab pos="2019300" algn="l"/>
              </a:tabLst>
            </a:pPr>
            <a:r>
              <a:rPr kumimoji="0" lang="es-ES" sz="2400" b="1" i="0" u="none" strike="noStrike" cap="none" normalizeH="0" baseline="0" dirty="0">
                <a:ln>
                  <a:noFill/>
                </a:ln>
                <a:solidFill>
                  <a:srgbClr val="FF0000"/>
                </a:solidFill>
                <a:effectLst/>
                <a:latin typeface="Garamond" panose="02020404030301010803" pitchFamily="18" charset="0"/>
                <a:ea typeface="Times New Roman" panose="02020603050405020304" pitchFamily="18" charset="0"/>
                <a:cs typeface="Courier New" panose="02070309020205020404" pitchFamily="49" charset="0"/>
              </a:rPr>
              <a:t>DOCENTE</a:t>
            </a:r>
            <a:r>
              <a:rPr kumimoji="0" lang="es-ES" sz="2400" b="1" i="0" u="none" strike="noStrike" cap="none" normalizeH="0" baseline="0" dirty="0">
                <a:ln>
                  <a:noFill/>
                </a:ln>
                <a:solidFill>
                  <a:schemeClr val="tx1"/>
                </a:solidFill>
                <a:effectLst/>
                <a:latin typeface="Garamond" panose="02020404030301010803" pitchFamily="18" charset="0"/>
                <a:ea typeface="Times New Roman" panose="02020603050405020304" pitchFamily="18" charset="0"/>
                <a:cs typeface="Courier New" panose="02070309020205020404" pitchFamily="49" charset="0"/>
              </a:rPr>
              <a:t>	</a:t>
            </a:r>
            <a:r>
              <a:rPr kumimoji="0" lang="es-ES" sz="2400" b="1" i="0" u="none" strike="noStrike" cap="none" normalizeH="0" baseline="0" dirty="0">
                <a:ln>
                  <a:noFill/>
                </a:ln>
                <a:solidFill>
                  <a:srgbClr val="FF0000"/>
                </a:solidFill>
                <a:effectLst/>
                <a:latin typeface="Garamond" panose="02020404030301010803" pitchFamily="18" charset="0"/>
                <a:ea typeface="Times New Roman" panose="02020603050405020304" pitchFamily="18" charset="0"/>
                <a:cs typeface="Courier New" panose="02070309020205020404" pitchFamily="49" charset="0"/>
              </a:rPr>
              <a:t>: </a:t>
            </a:r>
            <a:r>
              <a:rPr kumimoji="0" lang="es-ES" sz="2400" b="1" i="0" u="none" strike="noStrike" cap="none" normalizeH="0" baseline="0" dirty="0">
                <a:ln>
                  <a:noFill/>
                </a:ln>
                <a:solidFill>
                  <a:schemeClr val="tx1"/>
                </a:solidFill>
                <a:effectLst/>
                <a:latin typeface="Garamond" panose="02020404030301010803" pitchFamily="18" charset="0"/>
                <a:ea typeface="Times New Roman" panose="02020603050405020304" pitchFamily="18" charset="0"/>
                <a:cs typeface="Courier New" panose="02070309020205020404" pitchFamily="49" charset="0"/>
              </a:rPr>
              <a:t>ROMAN MUNIVE, WILDER ENRIQUE </a:t>
            </a:r>
            <a:endParaRPr kumimoji="0" lang="es-PE"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781175" algn="l"/>
                <a:tab pos="2019300" algn="l"/>
              </a:tabLst>
            </a:pPr>
            <a:r>
              <a:rPr kumimoji="0" lang="es-ES" sz="2400" b="1" i="0" u="none" strike="noStrike" cap="none" normalizeH="0" baseline="0" dirty="0">
                <a:ln>
                  <a:noFill/>
                </a:ln>
                <a:solidFill>
                  <a:srgbClr val="FF0000"/>
                </a:solidFill>
                <a:effectLst/>
                <a:latin typeface="Garamond" panose="02020404030301010803" pitchFamily="18" charset="0"/>
                <a:ea typeface="Times New Roman" panose="02020603050405020304" pitchFamily="18" charset="0"/>
                <a:cs typeface="Courier New" panose="02070309020205020404" pitchFamily="49" charset="0"/>
              </a:rPr>
              <a:t>INTERGRANTES:    </a:t>
            </a:r>
            <a:r>
              <a:rPr kumimoji="0" lang="es-ES" sz="2400" b="1" i="0" u="none" strike="noStrike" cap="none" normalizeH="0" dirty="0">
                <a:ln>
                  <a:noFill/>
                </a:ln>
                <a:solidFill>
                  <a:srgbClr val="FF0000"/>
                </a:solidFill>
                <a:effectLst/>
                <a:latin typeface="Garamond" panose="02020404030301010803" pitchFamily="18" charset="0"/>
                <a:ea typeface="Times New Roman" panose="02020603050405020304" pitchFamily="18" charset="0"/>
                <a:cs typeface="Courier New" panose="02070309020205020404" pitchFamily="49" charset="0"/>
              </a:rPr>
              <a:t> </a:t>
            </a:r>
            <a:r>
              <a:rPr kumimoji="0" lang="es-ES" sz="2400" b="1" i="0" u="none" strike="noStrike" cap="none" normalizeH="0" baseline="0" dirty="0">
                <a:ln>
                  <a:noFill/>
                </a:ln>
                <a:solidFill>
                  <a:schemeClr val="tx1"/>
                </a:solidFill>
                <a:effectLst/>
                <a:latin typeface="Garamond" panose="02020404030301010803" pitchFamily="18" charset="0"/>
                <a:ea typeface="Times New Roman" panose="02020603050405020304" pitchFamily="18" charset="0"/>
                <a:cs typeface="Courier New" panose="02070309020205020404" pitchFamily="49" charset="0"/>
              </a:rPr>
              <a:t>PAUCAR ANCCO, JUNIOR GUSMAN</a:t>
            </a:r>
            <a:br>
              <a:rPr kumimoji="0" lang="es-ES" sz="2400" b="1" i="0" u="none" strike="noStrike" cap="none" normalizeH="0" baseline="0" dirty="0">
                <a:ln>
                  <a:noFill/>
                </a:ln>
                <a:solidFill>
                  <a:schemeClr val="tx1"/>
                </a:solidFill>
                <a:effectLst/>
                <a:latin typeface="Garamond" panose="02020404030301010803" pitchFamily="18" charset="0"/>
                <a:ea typeface="Times New Roman" panose="02020603050405020304" pitchFamily="18" charset="0"/>
                <a:cs typeface="Courier New" panose="02070309020205020404" pitchFamily="49" charset="0"/>
              </a:rPr>
            </a:br>
            <a:r>
              <a:rPr kumimoji="0" lang="es-ES" sz="2400" b="1" i="0" u="none" strike="noStrike" cap="none" normalizeH="0" baseline="0" dirty="0">
                <a:ln>
                  <a:noFill/>
                </a:ln>
                <a:solidFill>
                  <a:schemeClr val="tx1"/>
                </a:solidFill>
                <a:effectLst/>
                <a:latin typeface="Garamond" panose="02020404030301010803" pitchFamily="18" charset="0"/>
                <a:ea typeface="Times New Roman" panose="02020603050405020304" pitchFamily="18" charset="0"/>
                <a:cs typeface="Courier New" panose="02070309020205020404" pitchFamily="49" charset="0"/>
              </a:rPr>
              <a:t>                                      PRETELL VERA, JOAQUIN ALONSO</a:t>
            </a:r>
            <a:br>
              <a:rPr kumimoji="0" lang="es-ES" sz="2400" b="1" i="0" u="none" strike="noStrike" cap="none" normalizeH="0" baseline="0" dirty="0">
                <a:ln>
                  <a:noFill/>
                </a:ln>
                <a:solidFill>
                  <a:schemeClr val="tx1"/>
                </a:solidFill>
                <a:effectLst/>
                <a:latin typeface="Garamond" panose="02020404030301010803" pitchFamily="18" charset="0"/>
                <a:ea typeface="Times New Roman" panose="02020603050405020304" pitchFamily="18" charset="0"/>
                <a:cs typeface="Courier New" panose="02070309020205020404" pitchFamily="49" charset="0"/>
              </a:rPr>
            </a:br>
            <a:r>
              <a:rPr kumimoji="0" lang="es-ES" sz="2400" b="1" i="0" u="none" strike="noStrike" cap="none" normalizeH="0" baseline="0" dirty="0">
                <a:ln>
                  <a:noFill/>
                </a:ln>
                <a:solidFill>
                  <a:schemeClr val="tx1"/>
                </a:solidFill>
                <a:effectLst/>
                <a:latin typeface="Garamond" panose="02020404030301010803" pitchFamily="18" charset="0"/>
                <a:ea typeface="Times New Roman" panose="02020603050405020304" pitchFamily="18" charset="0"/>
                <a:cs typeface="Courier New" panose="02070309020205020404" pitchFamily="49" charset="0"/>
              </a:rPr>
              <a:t>                                      QUISPE CARBAJAL, PIERO LUIGUI</a:t>
            </a:r>
            <a:endParaRPr kumimoji="0" lang="es-PE"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781175" algn="l"/>
                <a:tab pos="2019300" algn="l"/>
              </a:tabLst>
            </a:pPr>
            <a:r>
              <a:rPr kumimoji="0" lang="es-ES" sz="2400" b="1" i="0" u="none" strike="noStrike" cap="none" normalizeH="0" baseline="0" dirty="0">
                <a:ln>
                  <a:noFill/>
                </a:ln>
                <a:solidFill>
                  <a:schemeClr val="tx1"/>
                </a:solidFill>
                <a:effectLst/>
                <a:latin typeface="Garamond" panose="02020404030301010803" pitchFamily="18" charset="0"/>
                <a:ea typeface="Times New Roman" panose="02020603050405020304" pitchFamily="18" charset="0"/>
                <a:cs typeface="Courier New" panose="02070309020205020404" pitchFamily="49" charset="0"/>
              </a:rPr>
              <a:t>                                      PALOMINO CCANTO GLEVER LUIS</a:t>
            </a:r>
            <a:endParaRPr kumimoji="0" lang="es-PE"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781175" algn="l"/>
                <a:tab pos="2019300" algn="l"/>
              </a:tabLst>
            </a:pPr>
            <a:r>
              <a:rPr lang="es-PE" sz="2400" b="1" dirty="0">
                <a:latin typeface="Garamond" panose="02020404030301010803" pitchFamily="18" charset="0"/>
                <a:ea typeface="Times New Roman" panose="02020603050405020304" pitchFamily="18" charset="0"/>
                <a:cs typeface="Courier New" panose="02070309020205020404" pitchFamily="49" charset="0"/>
              </a:rPr>
              <a:t>                                      PINCOS RAMOS HIPOLITO </a:t>
            </a:r>
          </a:p>
        </p:txBody>
      </p:sp>
    </p:spTree>
    <p:extLst>
      <p:ext uri="{BB962C8B-B14F-4D97-AF65-F5344CB8AC3E}">
        <p14:creationId xmlns:p14="http://schemas.microsoft.com/office/powerpoint/2010/main" val="1151014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uadroTexto 5"/>
          <p:cNvSpPr txBox="1"/>
          <p:nvPr/>
        </p:nvSpPr>
        <p:spPr>
          <a:xfrm>
            <a:off x="3168482" y="2021982"/>
            <a:ext cx="4752304" cy="2318197"/>
          </a:xfrm>
          <a:prstGeom prst="rect">
            <a:avLst/>
          </a:prstGeom>
          <a:solidFill>
            <a:srgbClr val="92D050"/>
          </a:solidFill>
        </p:spPr>
        <p:txBody>
          <a:bodyPr wrap="square" rtlCol="0">
            <a:spAutoFit/>
          </a:bodyPr>
          <a:lstStyle/>
          <a:p>
            <a:endParaRPr lang="es-PE" dirty="0"/>
          </a:p>
        </p:txBody>
      </p:sp>
      <p:sp>
        <p:nvSpPr>
          <p:cNvPr id="2" name="Marcador de contenido 1"/>
          <p:cNvSpPr>
            <a:spLocks noGrp="1"/>
          </p:cNvSpPr>
          <p:nvPr>
            <p:ph idx="1"/>
          </p:nvPr>
        </p:nvSpPr>
        <p:spPr>
          <a:xfrm>
            <a:off x="2202846" y="884349"/>
            <a:ext cx="1931272" cy="545206"/>
          </a:xfrm>
        </p:spPr>
        <p:txBody>
          <a:bodyPr/>
          <a:lstStyle/>
          <a:p>
            <a:r>
              <a:rPr lang="es-PE" sz="2000" b="1" dirty="0">
                <a:solidFill>
                  <a:srgbClr val="002060"/>
                </a:solidFill>
              </a:rPr>
              <a:t>Respuesta</a:t>
            </a:r>
            <a:r>
              <a:rPr lang="es-PE" dirty="0"/>
              <a:t> </a:t>
            </a:r>
          </a:p>
        </p:txBody>
      </p:sp>
      <p:pic>
        <p:nvPicPr>
          <p:cNvPr id="5" name="Imagen 4"/>
          <p:cNvPicPr/>
          <p:nvPr/>
        </p:nvPicPr>
        <p:blipFill>
          <a:blip r:embed="rId2">
            <a:extLst>
              <a:ext uri="{28A0092B-C50C-407E-A947-70E740481C1C}">
                <a14:useLocalDpi xmlns:a14="http://schemas.microsoft.com/office/drawing/2010/main" val="0"/>
              </a:ext>
            </a:extLst>
          </a:blip>
          <a:stretch>
            <a:fillRect/>
          </a:stretch>
        </p:blipFill>
        <p:spPr>
          <a:xfrm>
            <a:off x="3557933" y="2377493"/>
            <a:ext cx="3973401" cy="1396821"/>
          </a:xfrm>
          <a:prstGeom prst="rect">
            <a:avLst/>
          </a:prstGeom>
        </p:spPr>
      </p:pic>
    </p:spTree>
    <p:extLst>
      <p:ext uri="{BB962C8B-B14F-4D97-AF65-F5344CB8AC3E}">
        <p14:creationId xmlns:p14="http://schemas.microsoft.com/office/powerpoint/2010/main" val="3105874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CuadroTexto 10"/>
          <p:cNvSpPr txBox="1"/>
          <p:nvPr/>
        </p:nvSpPr>
        <p:spPr>
          <a:xfrm>
            <a:off x="6516710" y="2555985"/>
            <a:ext cx="5164428" cy="1704169"/>
          </a:xfrm>
          <a:prstGeom prst="rect">
            <a:avLst/>
          </a:prstGeom>
          <a:solidFill>
            <a:srgbClr val="92D050"/>
          </a:solidFill>
        </p:spPr>
        <p:txBody>
          <a:bodyPr wrap="square" rtlCol="0">
            <a:spAutoFit/>
          </a:bodyPr>
          <a:lstStyle/>
          <a:p>
            <a:endParaRPr lang="es-PE" dirty="0"/>
          </a:p>
        </p:txBody>
      </p:sp>
      <p:sp>
        <p:nvSpPr>
          <p:cNvPr id="3" name="Marcador de contenido 2"/>
          <p:cNvSpPr>
            <a:spLocks noGrp="1"/>
          </p:cNvSpPr>
          <p:nvPr>
            <p:ph idx="1"/>
          </p:nvPr>
        </p:nvSpPr>
        <p:spPr>
          <a:xfrm>
            <a:off x="1571781" y="459346"/>
            <a:ext cx="8915400" cy="1524000"/>
          </a:xfrm>
        </p:spPr>
        <p:txBody>
          <a:bodyPr>
            <a:normAutofit lnSpcReduction="10000"/>
          </a:bodyPr>
          <a:lstStyle/>
          <a:p>
            <a:r>
              <a:rPr lang="es-PE" b="1" dirty="0">
                <a:solidFill>
                  <a:srgbClr val="FF0000"/>
                </a:solidFill>
              </a:rPr>
              <a:t>Ejemplo 2</a:t>
            </a:r>
            <a:r>
              <a:rPr lang="es-PE" b="1" dirty="0"/>
              <a:t>.- Por una manguera de bomberos de 0.25 metros de diámetro sale a presión agua que fluye a una velocidad de 10.5 m/s, si la manguera se achica en su boquilla de salida a 0.1 metros de diámetro ¿con qué velocidad saldrá el chorro?</a:t>
            </a:r>
          </a:p>
          <a:p>
            <a:r>
              <a:rPr lang="es-PE" b="1" dirty="0">
                <a:solidFill>
                  <a:srgbClr val="FF0000"/>
                </a:solidFill>
              </a:rPr>
              <a:t>Solución: </a:t>
            </a:r>
          </a:p>
        </p:txBody>
      </p:sp>
      <p:sp>
        <p:nvSpPr>
          <p:cNvPr id="5" name="CuadroTexto 4"/>
          <p:cNvSpPr txBox="1"/>
          <p:nvPr/>
        </p:nvSpPr>
        <p:spPr>
          <a:xfrm>
            <a:off x="6516710" y="4299155"/>
            <a:ext cx="5743978" cy="646331"/>
          </a:xfrm>
          <a:prstGeom prst="rect">
            <a:avLst/>
          </a:prstGeom>
          <a:noFill/>
        </p:spPr>
        <p:txBody>
          <a:bodyPr wrap="square" rtlCol="0">
            <a:spAutoFit/>
          </a:bodyPr>
          <a:lstStyle/>
          <a:p>
            <a:r>
              <a:rPr lang="es-PE" b="1" dirty="0"/>
              <a:t>Lo que podemos observar que es una rapidez increíble</a:t>
            </a:r>
            <a:r>
              <a:rPr lang="es-PE" dirty="0"/>
              <a:t>.</a:t>
            </a:r>
          </a:p>
        </p:txBody>
      </p:sp>
      <p:pic>
        <p:nvPicPr>
          <p:cNvPr id="6" name="Imagen 5" descr="\displaystyle {{A}_{1}}=\frac{\pi {{d}_{1}}^{2}}{4}=\frac{\pi {{(0.25m)}^{2}}}{4}=0.0491{{m}^{2}}"/>
          <p:cNvPicPr/>
          <p:nvPr/>
        </p:nvPicPr>
        <p:blipFill>
          <a:blip r:embed="rId2">
            <a:extLst>
              <a:ext uri="{28A0092B-C50C-407E-A947-70E740481C1C}">
                <a14:useLocalDpi xmlns:a14="http://schemas.microsoft.com/office/drawing/2010/main" val="0"/>
              </a:ext>
            </a:extLst>
          </a:blip>
          <a:srcRect/>
          <a:stretch>
            <a:fillRect/>
          </a:stretch>
        </p:blipFill>
        <p:spPr bwMode="auto">
          <a:xfrm>
            <a:off x="1766820" y="2125013"/>
            <a:ext cx="3474882" cy="875764"/>
          </a:xfrm>
          <a:prstGeom prst="rect">
            <a:avLst/>
          </a:prstGeom>
          <a:noFill/>
          <a:ln>
            <a:noFill/>
          </a:ln>
        </p:spPr>
      </p:pic>
      <p:pic>
        <p:nvPicPr>
          <p:cNvPr id="7" name="Imagen 6"/>
          <p:cNvPicPr/>
          <p:nvPr/>
        </p:nvPicPr>
        <p:blipFill>
          <a:blip r:embed="rId3"/>
          <a:stretch>
            <a:fillRect/>
          </a:stretch>
        </p:blipFill>
        <p:spPr>
          <a:xfrm>
            <a:off x="1766820" y="3408070"/>
            <a:ext cx="3474882" cy="790443"/>
          </a:xfrm>
          <a:prstGeom prst="rect">
            <a:avLst/>
          </a:prstGeom>
        </p:spPr>
      </p:pic>
      <p:pic>
        <p:nvPicPr>
          <p:cNvPr id="8" name="Imagen 7" descr="\displaystyle {{v}_{1}}=10.5\frac{m}{s}"/>
          <p:cNvPicPr/>
          <p:nvPr/>
        </p:nvPicPr>
        <p:blipFill>
          <a:blip r:embed="rId4">
            <a:extLst>
              <a:ext uri="{28A0092B-C50C-407E-A947-70E740481C1C}">
                <a14:useLocalDpi xmlns:a14="http://schemas.microsoft.com/office/drawing/2010/main" val="0"/>
              </a:ext>
            </a:extLst>
          </a:blip>
          <a:srcRect/>
          <a:stretch>
            <a:fillRect/>
          </a:stretch>
        </p:blipFill>
        <p:spPr bwMode="auto">
          <a:xfrm>
            <a:off x="1766820" y="4443611"/>
            <a:ext cx="2508966" cy="501875"/>
          </a:xfrm>
          <a:prstGeom prst="rect">
            <a:avLst/>
          </a:prstGeom>
          <a:noFill/>
          <a:ln>
            <a:noFill/>
          </a:ln>
        </p:spPr>
      </p:pic>
      <p:pic>
        <p:nvPicPr>
          <p:cNvPr id="9" name="Imagen 8" descr="\displaystyle {{v}_{2}}=?"/>
          <p:cNvPicPr/>
          <p:nvPr/>
        </p:nvPicPr>
        <p:blipFill>
          <a:blip r:embed="rId5">
            <a:extLst>
              <a:ext uri="{28A0092B-C50C-407E-A947-70E740481C1C}">
                <a14:useLocalDpi xmlns:a14="http://schemas.microsoft.com/office/drawing/2010/main" val="0"/>
              </a:ext>
            </a:extLst>
          </a:blip>
          <a:srcRect/>
          <a:stretch>
            <a:fillRect/>
          </a:stretch>
        </p:blipFill>
        <p:spPr bwMode="auto">
          <a:xfrm>
            <a:off x="1766820" y="5190585"/>
            <a:ext cx="1550899" cy="468073"/>
          </a:xfrm>
          <a:prstGeom prst="rect">
            <a:avLst/>
          </a:prstGeom>
          <a:noFill/>
          <a:ln>
            <a:noFill/>
          </a:ln>
        </p:spPr>
      </p:pic>
      <p:sp>
        <p:nvSpPr>
          <p:cNvPr id="2" name="Rectángulo 1"/>
          <p:cNvSpPr/>
          <p:nvPr/>
        </p:nvSpPr>
        <p:spPr>
          <a:xfrm>
            <a:off x="6701593" y="2125012"/>
            <a:ext cx="2159071" cy="369332"/>
          </a:xfrm>
          <a:prstGeom prst="rect">
            <a:avLst/>
          </a:prstGeom>
        </p:spPr>
        <p:txBody>
          <a:bodyPr wrap="square">
            <a:spAutoFit/>
          </a:bodyPr>
          <a:lstStyle/>
          <a:p>
            <a:r>
              <a:rPr lang="es-PE" dirty="0">
                <a:solidFill>
                  <a:srgbClr val="0070C0"/>
                </a:solidFill>
              </a:rPr>
              <a:t>Respuesta</a:t>
            </a:r>
            <a:r>
              <a:rPr lang="es-PE" dirty="0">
                <a:solidFill>
                  <a:srgbClr val="002060"/>
                </a:solidFill>
              </a:rPr>
              <a:t>:</a:t>
            </a:r>
            <a:endParaRPr lang="es-PE" dirty="0"/>
          </a:p>
        </p:txBody>
      </p:sp>
      <p:pic>
        <p:nvPicPr>
          <p:cNvPr id="12" name="Imagen 11"/>
          <p:cNvPicPr/>
          <p:nvPr/>
        </p:nvPicPr>
        <p:blipFill>
          <a:blip r:embed="rId6">
            <a:extLst>
              <a:ext uri="{28A0092B-C50C-407E-A947-70E740481C1C}">
                <a14:useLocalDpi xmlns:a14="http://schemas.microsoft.com/office/drawing/2010/main" val="0"/>
              </a:ext>
            </a:extLst>
          </a:blip>
          <a:stretch>
            <a:fillRect/>
          </a:stretch>
        </p:blipFill>
        <p:spPr>
          <a:xfrm>
            <a:off x="6759313" y="2806995"/>
            <a:ext cx="4735033" cy="1202150"/>
          </a:xfrm>
          <a:prstGeom prst="rect">
            <a:avLst/>
          </a:prstGeom>
        </p:spPr>
      </p:pic>
    </p:spTree>
    <p:extLst>
      <p:ext uri="{BB962C8B-B14F-4D97-AF65-F5344CB8AC3E}">
        <p14:creationId xmlns:p14="http://schemas.microsoft.com/office/powerpoint/2010/main" val="2507413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ángulo 3"/>
              <p:cNvSpPr/>
              <p:nvPr/>
            </p:nvSpPr>
            <p:spPr>
              <a:xfrm>
                <a:off x="2081349" y="624110"/>
                <a:ext cx="8329748" cy="1284454"/>
              </a:xfrm>
              <a:prstGeom prst="rect">
                <a:avLst/>
              </a:prstGeom>
            </p:spPr>
            <p:txBody>
              <a:bodyPr wrap="square">
                <a:spAutoFit/>
              </a:bodyPr>
              <a:lstStyle/>
              <a:p>
                <a:pPr>
                  <a:lnSpc>
                    <a:spcPct val="107000"/>
                  </a:lnSpc>
                  <a:spcAft>
                    <a:spcPts val="800"/>
                  </a:spcAft>
                </a:pPr>
                <a:r>
                  <a:rPr lang="es-ES" b="1" dirty="0">
                    <a:ea typeface="Calibri" panose="020F0502020204030204" pitchFamily="34" charset="0"/>
                    <a:cs typeface="Times New Roman" panose="02020603050405020304" pitchFamily="18" charset="0"/>
                  </a:rPr>
                  <a:t>1.-Calcular la presión manométrica del tanque en el instante mostrado considerado que la boquilla de la manquera es muy pequeña y el chorro de agua sale con una velocidad de 19,69 pies/s. considere la gravedad= 10 m/</a:t>
                </a:r>
                <a14:m>
                  <m:oMath xmlns:m="http://schemas.openxmlformats.org/officeDocument/2006/math">
                    <m:sSup>
                      <m:sSupPr>
                        <m:ctrlPr>
                          <a:rPr lang="en-US" b="1" i="1">
                            <a:latin typeface="Cambria Math" panose="02040503050406030204" pitchFamily="18" charset="0"/>
                            <a:ea typeface="Calibri" panose="020F0502020204030204" pitchFamily="34" charset="0"/>
                            <a:cs typeface="Times New Roman" panose="02020603050405020304" pitchFamily="18" charset="0"/>
                          </a:rPr>
                        </m:ctrlPr>
                      </m:sSupPr>
                      <m:e>
                        <m:r>
                          <a:rPr lang="es-ES" b="1" i="1">
                            <a:latin typeface="Cambria Math" panose="02040503050406030204" pitchFamily="18" charset="0"/>
                            <a:ea typeface="Calibri" panose="020F0502020204030204" pitchFamily="34" charset="0"/>
                            <a:cs typeface="Times New Roman" panose="02020603050405020304" pitchFamily="18" charset="0"/>
                          </a:rPr>
                          <m:t>𝒔</m:t>
                        </m:r>
                      </m:e>
                      <m:sup>
                        <m:r>
                          <a:rPr lang="es-ES" b="1" i="1">
                            <a:latin typeface="Cambria Math" panose="02040503050406030204" pitchFamily="18" charset="0"/>
                            <a:ea typeface="Calibri" panose="020F0502020204030204" pitchFamily="34" charset="0"/>
                            <a:cs typeface="Times New Roman" panose="02020603050405020304" pitchFamily="18" charset="0"/>
                          </a:rPr>
                          <m:t>𝟐</m:t>
                        </m:r>
                      </m:sup>
                    </m:sSup>
                  </m:oMath>
                </a14:m>
                <a:r>
                  <a:rPr lang="es-ES" b="1" dirty="0">
                    <a:ea typeface="Times New Roman" panose="02020603050405020304" pitchFamily="18" charset="0"/>
                    <a:cs typeface="Times New Roman" panose="02020603050405020304" pitchFamily="18" charset="0"/>
                  </a:rPr>
                  <a:t>.</a:t>
                </a:r>
                <a:endParaRPr lang="en-US" sz="1600" b="1" dirty="0">
                  <a:effectLst/>
                  <a:ea typeface="Calibri" panose="020F0502020204030204" pitchFamily="34" charset="0"/>
                  <a:cs typeface="Times New Roman" panose="02020603050405020304" pitchFamily="18"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2081349" y="624110"/>
                <a:ext cx="8329748" cy="1284454"/>
              </a:xfrm>
              <a:prstGeom prst="rect">
                <a:avLst/>
              </a:prstGeom>
              <a:blipFill>
                <a:blip r:embed="rId2"/>
                <a:stretch>
                  <a:fillRect l="-585" t="-2844" b="-4265"/>
                </a:stretch>
              </a:blipFill>
            </p:spPr>
            <p:txBody>
              <a:bodyPr/>
              <a:lstStyle/>
              <a:p>
                <a:r>
                  <a:rPr lang="en-US">
                    <a:noFill/>
                  </a:rPr>
                  <a:t> </a:t>
                </a:r>
              </a:p>
            </p:txBody>
          </p:sp>
        </mc:Fallback>
      </mc:AlternateContent>
      <p:pic>
        <p:nvPicPr>
          <p:cNvPr id="5" name="Marcador de contenido 4"/>
          <p:cNvPicPr>
            <a:picLocks noGrp="1"/>
          </p:cNvPicPr>
          <p:nvPr>
            <p:ph idx="1"/>
          </p:nvPr>
        </p:nvPicPr>
        <p:blipFill rotWithShape="1">
          <a:blip r:embed="rId3">
            <a:grayscl/>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l="12899" t="54153" r="32118" b="8835"/>
          <a:stretch/>
        </p:blipFill>
        <p:spPr bwMode="auto">
          <a:xfrm>
            <a:off x="2081349" y="2603267"/>
            <a:ext cx="7919907" cy="30137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68097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800" b="1" dirty="0"/>
              <a:t>2.- calcule el flujo volumétrico del agua que pasa por el sistema ilustrado en la figura. </a:t>
            </a:r>
            <a:endParaRPr lang="en-US" sz="2800" b="1" dirty="0"/>
          </a:p>
        </p:txBody>
      </p:sp>
      <p:pic>
        <p:nvPicPr>
          <p:cNvPr id="4" name="Marcador de contenido 3"/>
          <p:cNvPicPr>
            <a:picLocks noGrp="1"/>
          </p:cNvPicPr>
          <p:nvPr>
            <p:ph idx="1"/>
          </p:nvPr>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l="35323" t="23405" r="35849" b="8539"/>
          <a:stretch/>
        </p:blipFill>
        <p:spPr bwMode="auto">
          <a:xfrm>
            <a:off x="4474075" y="1905000"/>
            <a:ext cx="4042907" cy="443701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74921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b="1" dirty="0">
                <a:solidFill>
                  <a:srgbClr val="002060"/>
                </a:solidFill>
              </a:rPr>
              <a:t>Ecuación de continuidad</a:t>
            </a:r>
            <a:endParaRPr lang="es-PE" dirty="0"/>
          </a:p>
        </p:txBody>
      </p:sp>
      <p:sp>
        <p:nvSpPr>
          <p:cNvPr id="6" name="CuadroTexto 5"/>
          <p:cNvSpPr txBox="1"/>
          <p:nvPr/>
        </p:nvSpPr>
        <p:spPr>
          <a:xfrm>
            <a:off x="1736501" y="1796066"/>
            <a:ext cx="4769207" cy="1477328"/>
          </a:xfrm>
          <a:prstGeom prst="rect">
            <a:avLst/>
          </a:prstGeom>
          <a:noFill/>
        </p:spPr>
        <p:txBody>
          <a:bodyPr wrap="square" rtlCol="0">
            <a:spAutoFit/>
          </a:bodyPr>
          <a:lstStyle/>
          <a:p>
            <a:pPr algn="just"/>
            <a:r>
              <a:rPr lang="es-PE" b="1" dirty="0"/>
              <a:t>La ecuación de continuidad establece que el gasto de entrada en una tubería es igual al gasto de salida en el otro lado de la tubería, no obstante que los diámetros sean diferentes.</a:t>
            </a:r>
          </a:p>
        </p:txBody>
      </p:sp>
      <p:sp>
        <p:nvSpPr>
          <p:cNvPr id="7" name="CuadroTexto 6"/>
          <p:cNvSpPr txBox="1"/>
          <p:nvPr/>
        </p:nvSpPr>
        <p:spPr>
          <a:xfrm>
            <a:off x="1736501" y="5070197"/>
            <a:ext cx="3833882" cy="923330"/>
          </a:xfrm>
          <a:prstGeom prst="rect">
            <a:avLst/>
          </a:prstGeom>
          <a:solidFill>
            <a:schemeClr val="accent2">
              <a:lumMod val="50000"/>
            </a:schemeClr>
          </a:solidFill>
        </p:spPr>
        <p:txBody>
          <a:bodyPr wrap="square" rtlCol="0">
            <a:spAutoFit/>
          </a:bodyPr>
          <a:lstStyle/>
          <a:p>
            <a:br>
              <a:rPr lang="es-PE" b="1" dirty="0">
                <a:solidFill>
                  <a:srgbClr val="0070C0"/>
                </a:solidFill>
                <a:latin typeface="Arial Black" panose="020B0A04020102020204" pitchFamily="34" charset="0"/>
              </a:rPr>
            </a:br>
            <a:r>
              <a:rPr lang="es-PE" b="1" dirty="0">
                <a:solidFill>
                  <a:srgbClr val="0070C0"/>
                </a:solidFill>
                <a:latin typeface="Arial Black" panose="020B0A04020102020204" pitchFamily="34" charset="0"/>
              </a:rPr>
              <a:t> V </a:t>
            </a:r>
            <a:r>
              <a:rPr lang="es-PE" sz="1200" b="1" dirty="0">
                <a:solidFill>
                  <a:srgbClr val="0070C0"/>
                </a:solidFill>
                <a:latin typeface="Arial Black" panose="020B0A04020102020204" pitchFamily="34" charset="0"/>
              </a:rPr>
              <a:t>ENT * </a:t>
            </a:r>
            <a:r>
              <a:rPr lang="es-PE" b="1" dirty="0">
                <a:solidFill>
                  <a:srgbClr val="0070C0"/>
                </a:solidFill>
                <a:latin typeface="Arial Black" panose="020B0A04020102020204" pitchFamily="34" charset="0"/>
              </a:rPr>
              <a:t> A </a:t>
            </a:r>
            <a:r>
              <a:rPr lang="es-PE" sz="1200" b="1" dirty="0">
                <a:solidFill>
                  <a:srgbClr val="0070C0"/>
                </a:solidFill>
                <a:latin typeface="Arial Black" panose="020B0A04020102020204" pitchFamily="34" charset="0"/>
              </a:rPr>
              <a:t>ENT </a:t>
            </a:r>
            <a:r>
              <a:rPr lang="es-PE" b="1" dirty="0">
                <a:solidFill>
                  <a:srgbClr val="0070C0"/>
                </a:solidFill>
                <a:latin typeface="Arial Black" panose="020B0A04020102020204" pitchFamily="34" charset="0"/>
              </a:rPr>
              <a:t> = V </a:t>
            </a:r>
            <a:r>
              <a:rPr lang="es-PE" sz="1200" b="1" dirty="0">
                <a:solidFill>
                  <a:srgbClr val="0070C0"/>
                </a:solidFill>
                <a:latin typeface="Arial Black" panose="020B0A04020102020204" pitchFamily="34" charset="0"/>
              </a:rPr>
              <a:t>SAL * </a:t>
            </a:r>
            <a:r>
              <a:rPr lang="es-PE" b="1" dirty="0">
                <a:solidFill>
                  <a:srgbClr val="0070C0"/>
                </a:solidFill>
                <a:latin typeface="Arial Black" panose="020B0A04020102020204" pitchFamily="34" charset="0"/>
              </a:rPr>
              <a:t> A </a:t>
            </a:r>
            <a:r>
              <a:rPr lang="es-PE" sz="1200" b="1" dirty="0">
                <a:solidFill>
                  <a:srgbClr val="0070C0"/>
                </a:solidFill>
                <a:latin typeface="Arial Black" panose="020B0A04020102020204" pitchFamily="34" charset="0"/>
              </a:rPr>
              <a:t>SAL</a:t>
            </a:r>
            <a:endParaRPr lang="es-PE" b="1" dirty="0">
              <a:solidFill>
                <a:srgbClr val="0070C0"/>
              </a:solidFill>
              <a:latin typeface="Arial Black" panose="020B0A04020102020204" pitchFamily="34" charset="0"/>
            </a:endParaRPr>
          </a:p>
          <a:p>
            <a:endParaRPr lang="es-PE" dirty="0"/>
          </a:p>
        </p:txBody>
      </p:sp>
      <p:sp>
        <p:nvSpPr>
          <p:cNvPr id="8" name="Flecha a la derecha con bandas 7"/>
          <p:cNvSpPr/>
          <p:nvPr/>
        </p:nvSpPr>
        <p:spPr>
          <a:xfrm rot="5400000">
            <a:off x="3471777" y="3564472"/>
            <a:ext cx="814021" cy="484632"/>
          </a:xfrm>
          <a:prstGeom prst="striped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CuadroTexto 2">
            <a:extLst>
              <a:ext uri="{FF2B5EF4-FFF2-40B4-BE49-F238E27FC236}">
                <a16:creationId xmlns:a16="http://schemas.microsoft.com/office/drawing/2014/main" id="{FF76AAF9-6EC8-43D5-8F81-87C98F06B72F}"/>
              </a:ext>
            </a:extLst>
          </p:cNvPr>
          <p:cNvSpPr txBox="1"/>
          <p:nvPr/>
        </p:nvSpPr>
        <p:spPr>
          <a:xfrm>
            <a:off x="2592925" y="4260684"/>
            <a:ext cx="2539755" cy="369332"/>
          </a:xfrm>
          <a:prstGeom prst="rect">
            <a:avLst/>
          </a:prstGeom>
          <a:solidFill>
            <a:schemeClr val="accent2">
              <a:lumMod val="50000"/>
            </a:schemeClr>
          </a:solidFill>
        </p:spPr>
        <p:txBody>
          <a:bodyPr wrap="square" rtlCol="0">
            <a:spAutoFit/>
          </a:bodyPr>
          <a:lstStyle/>
          <a:p>
            <a:r>
              <a:rPr lang="es-PE" b="1" dirty="0">
                <a:solidFill>
                  <a:srgbClr val="0070C0"/>
                </a:solidFill>
                <a:latin typeface="Arial Black" panose="020B0A04020102020204" pitchFamily="34" charset="0"/>
              </a:rPr>
              <a:t>G </a:t>
            </a:r>
            <a:r>
              <a:rPr lang="es-PE" sz="1200" b="1" dirty="0">
                <a:solidFill>
                  <a:srgbClr val="0070C0"/>
                </a:solidFill>
                <a:latin typeface="Arial Black" panose="020B0A04020102020204" pitchFamily="34" charset="0"/>
              </a:rPr>
              <a:t>ENT</a:t>
            </a:r>
            <a:r>
              <a:rPr lang="es-PE" b="1" dirty="0">
                <a:solidFill>
                  <a:srgbClr val="0070C0"/>
                </a:solidFill>
                <a:latin typeface="Arial Black" panose="020B0A04020102020204" pitchFamily="34" charset="0"/>
              </a:rPr>
              <a:t> = G </a:t>
            </a:r>
            <a:r>
              <a:rPr lang="es-PE" sz="1200" b="1" dirty="0">
                <a:solidFill>
                  <a:srgbClr val="0070C0"/>
                </a:solidFill>
                <a:latin typeface="Arial Black" panose="020B0A04020102020204" pitchFamily="34" charset="0"/>
              </a:rPr>
              <a:t>SAL</a:t>
            </a:r>
            <a:endParaRPr lang="es-PE" b="1" dirty="0">
              <a:solidFill>
                <a:srgbClr val="0070C0"/>
              </a:solidFill>
              <a:latin typeface="Arial Black" panose="020B0A04020102020204" pitchFamily="34" charset="0"/>
            </a:endParaRPr>
          </a:p>
        </p:txBody>
      </p:sp>
      <p:pic>
        <p:nvPicPr>
          <p:cNvPr id="15" name="Marcador de contenido 14">
            <a:extLst>
              <a:ext uri="{FF2B5EF4-FFF2-40B4-BE49-F238E27FC236}">
                <a16:creationId xmlns:a16="http://schemas.microsoft.com/office/drawing/2014/main" id="{93AC18E1-1F76-4A4D-B21D-90A5691883BF}"/>
              </a:ext>
            </a:extLst>
          </p:cNvPr>
          <p:cNvPicPr>
            <a:picLocks noGrp="1" noChangeAspect="1"/>
          </p:cNvPicPr>
          <p:nvPr>
            <p:ph idx="1"/>
          </p:nvPr>
        </p:nvPicPr>
        <p:blipFill>
          <a:blip r:embed="rId2"/>
          <a:stretch>
            <a:fillRect/>
          </a:stretch>
        </p:blipFill>
        <p:spPr>
          <a:xfrm>
            <a:off x="7214471" y="1914165"/>
            <a:ext cx="4769207" cy="3617697"/>
          </a:xfrm>
          <a:prstGeom prst="rect">
            <a:avLst/>
          </a:prstGeom>
        </p:spPr>
      </p:pic>
    </p:spTree>
    <p:extLst>
      <p:ext uri="{BB962C8B-B14F-4D97-AF65-F5344CB8AC3E}">
        <p14:creationId xmlns:p14="http://schemas.microsoft.com/office/powerpoint/2010/main" val="309385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155044" y="160470"/>
            <a:ext cx="4529092" cy="509231"/>
          </a:xfrm>
        </p:spPr>
        <p:txBody>
          <a:bodyPr>
            <a:normAutofit fontScale="90000"/>
          </a:bodyPr>
          <a:lstStyle/>
          <a:p>
            <a:r>
              <a:rPr lang="es-PE" b="1" dirty="0">
                <a:solidFill>
                  <a:srgbClr val="002060"/>
                </a:solidFill>
              </a:rPr>
              <a:t>principio de Bernoulli</a:t>
            </a:r>
            <a:br>
              <a:rPr lang="es-PE" dirty="0"/>
            </a:br>
            <a:endParaRPr lang="es-PE" dirty="0"/>
          </a:p>
        </p:txBody>
      </p:sp>
      <p:sp>
        <p:nvSpPr>
          <p:cNvPr id="3" name="Marcador de contenido 2"/>
          <p:cNvSpPr>
            <a:spLocks noGrp="1"/>
          </p:cNvSpPr>
          <p:nvPr>
            <p:ph idx="1"/>
          </p:nvPr>
        </p:nvSpPr>
        <p:spPr>
          <a:xfrm>
            <a:off x="1855116" y="948743"/>
            <a:ext cx="8915400" cy="2013398"/>
          </a:xfrm>
        </p:spPr>
        <p:txBody>
          <a:bodyPr/>
          <a:lstStyle/>
          <a:p>
            <a:pPr algn="just"/>
            <a:r>
              <a:rPr lang="es-PE" b="1" dirty="0"/>
              <a:t>El </a:t>
            </a:r>
            <a:r>
              <a:rPr lang="es-PE" b="1" dirty="0">
                <a:solidFill>
                  <a:srgbClr val="FF0000"/>
                </a:solidFill>
              </a:rPr>
              <a:t>principio de Bernoulli</a:t>
            </a:r>
            <a:r>
              <a:rPr lang="es-PE" b="1" dirty="0"/>
              <a:t>, también denominado </a:t>
            </a:r>
            <a:r>
              <a:rPr lang="es-PE" b="1" dirty="0">
                <a:solidFill>
                  <a:srgbClr val="FF0000"/>
                </a:solidFill>
              </a:rPr>
              <a:t>ecuación de Bernoulli </a:t>
            </a:r>
            <a:r>
              <a:rPr lang="es-PE" b="1" dirty="0"/>
              <a:t>describe el comportamiento de un fluido moviéndose a lo largo de una línea de corriente. Fue expuesto por Daniel Bernoulli en su obra Hidrodinámica (1738) y expresa que en un fluido ideal (sin</a:t>
            </a:r>
            <a:r>
              <a:rPr lang="es-PE" b="1" dirty="0">
                <a:solidFill>
                  <a:schemeClr val="bg2">
                    <a:lumMod val="10000"/>
                  </a:schemeClr>
                </a:solidFill>
              </a:rPr>
              <a:t> viscosidad</a:t>
            </a:r>
            <a:r>
              <a:rPr lang="es-PE" b="1" dirty="0"/>
              <a:t> ni rozamiento) en régimen de circulación por un conducto cerrado, la energía que posee el fluido permanece constante a lo largo de su recorrido.</a:t>
            </a:r>
          </a:p>
        </p:txBody>
      </p:sp>
      <p:sp>
        <p:nvSpPr>
          <p:cNvPr id="4" name="CuadroTexto 3"/>
          <p:cNvSpPr txBox="1"/>
          <p:nvPr/>
        </p:nvSpPr>
        <p:spPr>
          <a:xfrm>
            <a:off x="1755798" y="3799267"/>
            <a:ext cx="2893476" cy="1200329"/>
          </a:xfrm>
          <a:prstGeom prst="rect">
            <a:avLst/>
          </a:prstGeom>
          <a:noFill/>
        </p:spPr>
        <p:txBody>
          <a:bodyPr wrap="square" rtlCol="0">
            <a:spAutoFit/>
          </a:bodyPr>
          <a:lstStyle/>
          <a:p>
            <a:pPr algn="just"/>
            <a:r>
              <a:rPr lang="es-PE" b="1" dirty="0"/>
              <a:t>La energía de un fluido en cualquier momento consta de tres componentes:</a:t>
            </a:r>
          </a:p>
        </p:txBody>
      </p:sp>
      <p:cxnSp>
        <p:nvCxnSpPr>
          <p:cNvPr id="6" name="Conector recto de flecha 5"/>
          <p:cNvCxnSpPr/>
          <p:nvPr/>
        </p:nvCxnSpPr>
        <p:spPr>
          <a:xfrm flipV="1">
            <a:off x="5125792" y="3503054"/>
            <a:ext cx="1197735" cy="65682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8" name="Conector recto de flecha 7"/>
          <p:cNvCxnSpPr/>
          <p:nvPr/>
        </p:nvCxnSpPr>
        <p:spPr>
          <a:xfrm>
            <a:off x="5087155" y="4172755"/>
            <a:ext cx="1249251" cy="32197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0" name="Conector recto de flecha 9"/>
          <p:cNvCxnSpPr/>
          <p:nvPr/>
        </p:nvCxnSpPr>
        <p:spPr>
          <a:xfrm>
            <a:off x="5087155" y="4172755"/>
            <a:ext cx="708338" cy="124925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1" name="CuadroTexto 10"/>
          <p:cNvSpPr txBox="1"/>
          <p:nvPr/>
        </p:nvSpPr>
        <p:spPr>
          <a:xfrm>
            <a:off x="6439437" y="3181082"/>
            <a:ext cx="4546242" cy="646331"/>
          </a:xfrm>
          <a:prstGeom prst="rect">
            <a:avLst/>
          </a:prstGeom>
          <a:noFill/>
          <a:ln>
            <a:solidFill>
              <a:srgbClr val="92D050"/>
            </a:solidFill>
          </a:ln>
        </p:spPr>
        <p:txBody>
          <a:bodyPr wrap="square" rtlCol="0">
            <a:spAutoFit/>
          </a:bodyPr>
          <a:lstStyle/>
          <a:p>
            <a:r>
              <a:rPr lang="es-PE" b="1" dirty="0"/>
              <a:t>Cinético: </a:t>
            </a:r>
            <a:r>
              <a:rPr lang="es-PE" b="1" dirty="0">
                <a:solidFill>
                  <a:srgbClr val="002060"/>
                </a:solidFill>
              </a:rPr>
              <a:t>esta es la energía debida a la velocidad que posea el fluido.</a:t>
            </a:r>
          </a:p>
        </p:txBody>
      </p:sp>
      <p:sp>
        <p:nvSpPr>
          <p:cNvPr id="12" name="CuadroTexto 11"/>
          <p:cNvSpPr txBox="1"/>
          <p:nvPr/>
        </p:nvSpPr>
        <p:spPr>
          <a:xfrm>
            <a:off x="6568224" y="4172755"/>
            <a:ext cx="5087155" cy="646331"/>
          </a:xfrm>
          <a:prstGeom prst="rect">
            <a:avLst/>
          </a:prstGeom>
          <a:noFill/>
          <a:ln>
            <a:solidFill>
              <a:srgbClr val="92D050"/>
            </a:solidFill>
          </a:ln>
        </p:spPr>
        <p:txBody>
          <a:bodyPr wrap="square" rtlCol="0">
            <a:spAutoFit/>
          </a:bodyPr>
          <a:lstStyle/>
          <a:p>
            <a:r>
              <a:rPr lang="es-PE" b="1" dirty="0"/>
              <a:t>Potencial gravitacional: </a:t>
            </a:r>
            <a:r>
              <a:rPr lang="es-PE" b="1" dirty="0">
                <a:solidFill>
                  <a:srgbClr val="002060"/>
                </a:solidFill>
              </a:rPr>
              <a:t>es la energía debido a la altitud que un fluido posea</a:t>
            </a:r>
          </a:p>
        </p:txBody>
      </p:sp>
      <p:sp>
        <p:nvSpPr>
          <p:cNvPr id="13" name="CuadroTexto 12"/>
          <p:cNvSpPr txBox="1"/>
          <p:nvPr/>
        </p:nvSpPr>
        <p:spPr>
          <a:xfrm>
            <a:off x="6078828" y="5100034"/>
            <a:ext cx="5280338" cy="646331"/>
          </a:xfrm>
          <a:prstGeom prst="rect">
            <a:avLst/>
          </a:prstGeom>
          <a:noFill/>
          <a:ln>
            <a:solidFill>
              <a:srgbClr val="92D050"/>
            </a:solidFill>
          </a:ln>
        </p:spPr>
        <p:txBody>
          <a:bodyPr wrap="square" rtlCol="0">
            <a:spAutoFit/>
          </a:bodyPr>
          <a:lstStyle/>
          <a:p>
            <a:r>
              <a:rPr lang="es-PE" b="1" dirty="0"/>
              <a:t>Energía de flujo: </a:t>
            </a:r>
            <a:r>
              <a:rPr lang="es-PE" b="1" dirty="0">
                <a:solidFill>
                  <a:srgbClr val="002060"/>
                </a:solidFill>
              </a:rPr>
              <a:t>es la energía que un fluido contiene debido a la presión que posee.</a:t>
            </a:r>
          </a:p>
        </p:txBody>
      </p:sp>
    </p:spTree>
    <p:extLst>
      <p:ext uri="{BB962C8B-B14F-4D97-AF65-F5344CB8AC3E}">
        <p14:creationId xmlns:p14="http://schemas.microsoft.com/office/powerpoint/2010/main" val="363577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755831" y="688504"/>
            <a:ext cx="5456371" cy="1280890"/>
          </a:xfrm>
        </p:spPr>
        <p:txBody>
          <a:bodyPr>
            <a:noAutofit/>
          </a:bodyPr>
          <a:lstStyle/>
          <a:p>
            <a:pPr algn="just"/>
            <a:r>
              <a:rPr lang="es-PE" sz="2400" dirty="0">
                <a:latin typeface="Aharoni" panose="02010803020104030203" pitchFamily="2" charset="-79"/>
                <a:cs typeface="Aharoni" panose="02010803020104030203" pitchFamily="2" charset="-79"/>
              </a:rPr>
              <a:t>ecuación conocida como "Ecuación de Bernoulli" (Trinomio de Bernoulli) consta de estos mismos términos.</a:t>
            </a:r>
          </a:p>
        </p:txBody>
      </p:sp>
      <p:sp>
        <p:nvSpPr>
          <p:cNvPr id="5" name="CuadroTexto 4"/>
          <p:cNvSpPr txBox="1"/>
          <p:nvPr/>
        </p:nvSpPr>
        <p:spPr>
          <a:xfrm>
            <a:off x="1893194" y="3515932"/>
            <a:ext cx="4584879" cy="2862322"/>
          </a:xfrm>
          <a:prstGeom prst="rect">
            <a:avLst/>
          </a:prstGeom>
          <a:noFill/>
        </p:spPr>
        <p:txBody>
          <a:bodyPr wrap="square" rtlCol="0">
            <a:spAutoFit/>
          </a:bodyPr>
          <a:lstStyle/>
          <a:p>
            <a:pPr fontAlgn="base"/>
            <a:r>
              <a:rPr lang="es-PE" b="1" dirty="0"/>
              <a:t>donde:</a:t>
            </a:r>
          </a:p>
          <a:p>
            <a:pPr lvl="0" fontAlgn="base"/>
            <a:r>
              <a:rPr lang="es-PE" b="1" dirty="0"/>
              <a:t> V = velocidad del fluido en la sección considerada.</a:t>
            </a:r>
          </a:p>
          <a:p>
            <a:pPr lvl="0" fontAlgn="base"/>
            <a:r>
              <a:rPr lang="es-PE" b="1" dirty="0"/>
              <a:t>g = aceleración gravitatoria</a:t>
            </a:r>
          </a:p>
          <a:p>
            <a:pPr lvl="0" fontAlgn="base"/>
            <a:r>
              <a:rPr lang="es-PE" b="1" dirty="0"/>
              <a:t>z = altura geométrica en la dirección de la gravedad</a:t>
            </a:r>
          </a:p>
          <a:p>
            <a:pPr lvl="0" fontAlgn="base"/>
            <a:r>
              <a:rPr lang="es-PE" b="1" dirty="0"/>
              <a:t>P= presión a lo largo de la línea de corriente</a:t>
            </a:r>
          </a:p>
          <a:p>
            <a:pPr lvl="0" fontAlgn="base"/>
            <a:r>
              <a:rPr lang="es-PE" b="1" dirty="0">
                <a:solidFill>
                  <a:srgbClr val="0070C0"/>
                </a:solidFill>
                <a:latin typeface="Italic" panose="00000400000000000000" pitchFamily="2" charset="0"/>
                <a:cs typeface="Italic" panose="00000400000000000000" pitchFamily="2" charset="0"/>
              </a:rPr>
              <a:t>P</a:t>
            </a:r>
            <a:r>
              <a:rPr lang="es-PE" b="1" dirty="0">
                <a:solidFill>
                  <a:srgbClr val="0070C0"/>
                </a:solidFill>
              </a:rPr>
              <a:t> </a:t>
            </a:r>
            <a:r>
              <a:rPr lang="es-PE" b="1" dirty="0"/>
              <a:t>= densidad del fluido</a:t>
            </a:r>
          </a:p>
          <a:p>
            <a:endParaRPr lang="es-PE" dirty="0"/>
          </a:p>
        </p:txBody>
      </p:sp>
      <p:pic>
        <p:nvPicPr>
          <p:cNvPr id="7174" name="Picture 6" descr="Principio de Bernoulli - Wikipedia, la enciclopedia lib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2132" y="2111955"/>
            <a:ext cx="5253551" cy="417614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BD7315F0-CBDB-46B9-AAB5-400F1357F95C}"/>
                  </a:ext>
                </a:extLst>
              </p:cNvPr>
              <p:cNvSpPr txBox="1"/>
              <p:nvPr/>
            </p:nvSpPr>
            <p:spPr>
              <a:xfrm>
                <a:off x="2126492" y="2237012"/>
                <a:ext cx="4091428" cy="574068"/>
              </a:xfrm>
              <a:prstGeom prst="rect">
                <a:avLst/>
              </a:prstGeom>
              <a:blipFill>
                <a:blip r:embed="rId3">
                  <a:alphaModFix amt="47000"/>
                </a:blip>
                <a:tile tx="0" ty="0" sx="100000" sy="100000" flip="none" algn="tl"/>
              </a:blipFill>
            </p:spPr>
            <p:txBody>
              <a:bodyPr wrap="square" lIns="0" tIns="0" rIns="0" bIns="0" rtlCol="0">
                <a:spAutoFit/>
              </a:bodyPr>
              <a:lstStyle/>
              <a:p>
                <a14:m>
                  <m:oMath xmlns:m="http://schemas.openxmlformats.org/officeDocument/2006/math">
                    <m:f>
                      <m:fPr>
                        <m:ctrlPr>
                          <a:rPr lang="es-PE" sz="2400" i="1" smtClean="0">
                            <a:latin typeface="Cambria Math" panose="02040503050406030204" pitchFamily="18" charset="0"/>
                          </a:rPr>
                        </m:ctrlPr>
                      </m:fPr>
                      <m:num>
                        <m:sSup>
                          <m:sSupPr>
                            <m:ctrlPr>
                              <a:rPr lang="es-PE" sz="2400" i="1" smtClean="0">
                                <a:latin typeface="Cambria Math" panose="02040503050406030204" pitchFamily="18" charset="0"/>
                              </a:rPr>
                            </m:ctrlPr>
                          </m:sSupPr>
                          <m:e>
                            <m:r>
                              <a:rPr lang="es-ES" sz="2400" b="0" i="1" smtClean="0">
                                <a:latin typeface="Cambria Math" panose="02040503050406030204" pitchFamily="18" charset="0"/>
                              </a:rPr>
                              <m:t>𝑉</m:t>
                            </m:r>
                          </m:e>
                          <m:sup>
                            <m:r>
                              <a:rPr lang="es-ES" sz="2400" b="0" i="1" smtClean="0">
                                <a:latin typeface="Cambria Math" panose="02040503050406030204" pitchFamily="18" charset="0"/>
                              </a:rPr>
                              <m:t>2</m:t>
                            </m:r>
                          </m:sup>
                        </m:sSup>
                        <m:r>
                          <a:rPr lang="es-ES" sz="2400" b="0" i="1" smtClean="0">
                            <a:solidFill>
                              <a:srgbClr val="0070C0"/>
                            </a:solidFill>
                            <a:latin typeface="Cambria Math" panose="02040503050406030204" pitchFamily="18" charset="0"/>
                          </a:rPr>
                          <m:t>𝑃</m:t>
                        </m:r>
                      </m:num>
                      <m:den>
                        <m:r>
                          <a:rPr lang="es-ES" sz="2400" b="0" i="1" smtClean="0">
                            <a:latin typeface="Cambria Math" panose="02040503050406030204" pitchFamily="18" charset="0"/>
                          </a:rPr>
                          <m:t>2</m:t>
                        </m:r>
                      </m:den>
                    </m:f>
                  </m:oMath>
                </a14:m>
                <a:r>
                  <a:rPr lang="es-PE" sz="2400" dirty="0"/>
                  <a:t>+ P + </a:t>
                </a:r>
                <a:r>
                  <a:rPr lang="es-PE" sz="2400" dirty="0" err="1">
                    <a:solidFill>
                      <a:srgbClr val="0070C0"/>
                    </a:solidFill>
                    <a:latin typeface="+mj-lt"/>
                    <a:cs typeface="ISOCT" panose="00000400000000000000" pitchFamily="2" charset="0"/>
                  </a:rPr>
                  <a:t>p</a:t>
                </a:r>
                <a:r>
                  <a:rPr lang="es-PE" sz="2400" dirty="0" err="1">
                    <a:latin typeface="+mj-lt"/>
                    <a:cs typeface="ISOCT" panose="00000400000000000000" pitchFamily="2" charset="0"/>
                  </a:rPr>
                  <a:t>gz</a:t>
                </a:r>
                <a:r>
                  <a:rPr lang="es-PE" sz="2400" dirty="0">
                    <a:latin typeface="+mj-lt"/>
                    <a:cs typeface="ISOCT" panose="00000400000000000000" pitchFamily="2" charset="0"/>
                  </a:rPr>
                  <a:t> = constante</a:t>
                </a:r>
                <a:endParaRPr lang="es-PE" sz="2400" dirty="0"/>
              </a:p>
            </p:txBody>
          </p:sp>
        </mc:Choice>
        <mc:Fallback xmlns="">
          <p:sp>
            <p:nvSpPr>
              <p:cNvPr id="7" name="CuadroTexto 6">
                <a:extLst>
                  <a:ext uri="{FF2B5EF4-FFF2-40B4-BE49-F238E27FC236}">
                    <a16:creationId xmlns:a16="http://schemas.microsoft.com/office/drawing/2014/main" xmlns:a14="http://schemas.microsoft.com/office/drawing/2010/main" xmlns="" id="{BD7315F0-CBDB-46B9-AAB5-400F1357F95C}"/>
                  </a:ext>
                </a:extLst>
              </p:cNvPr>
              <p:cNvSpPr txBox="1">
                <a:spLocks noRot="1" noChangeAspect="1" noMove="1" noResize="1" noEditPoints="1" noAdjustHandles="1" noChangeArrowheads="1" noChangeShapeType="1" noTextEdit="1"/>
              </p:cNvSpPr>
              <p:nvPr/>
            </p:nvSpPr>
            <p:spPr>
              <a:xfrm>
                <a:off x="2126492" y="2237012"/>
                <a:ext cx="4091428" cy="574068"/>
              </a:xfrm>
              <a:prstGeom prst="rect">
                <a:avLst/>
              </a:prstGeom>
              <a:blipFill rotWithShape="0">
                <a:blip r:embed="rId4"/>
                <a:stretch>
                  <a:fillRect l="-149" b="-15957"/>
                </a:stretch>
              </a:blipFill>
            </p:spPr>
            <p:txBody>
              <a:bodyPr/>
              <a:lstStyle/>
              <a:p>
                <a:r>
                  <a:rPr lang="es-PE">
                    <a:noFill/>
                  </a:rPr>
                  <a:t> </a:t>
                </a:r>
              </a:p>
            </p:txBody>
          </p:sp>
        </mc:Fallback>
      </mc:AlternateContent>
    </p:spTree>
    <p:extLst>
      <p:ext uri="{BB962C8B-B14F-4D97-AF65-F5344CB8AC3E}">
        <p14:creationId xmlns:p14="http://schemas.microsoft.com/office/powerpoint/2010/main" val="1601639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640170" y="231820"/>
            <a:ext cx="6610910" cy="746974"/>
          </a:xfrm>
        </p:spPr>
        <p:txBody>
          <a:bodyPr>
            <a:normAutofit fontScale="90000"/>
          </a:bodyPr>
          <a:lstStyle/>
          <a:p>
            <a:pPr algn="ctr"/>
            <a:r>
              <a:rPr lang="es-PE" b="1" dirty="0">
                <a:solidFill>
                  <a:srgbClr val="002060"/>
                </a:solidFill>
              </a:rPr>
              <a:t>Viscosidad</a:t>
            </a:r>
            <a:br>
              <a:rPr lang="es-PE" b="1" dirty="0">
                <a:solidFill>
                  <a:srgbClr val="002060"/>
                </a:solidFill>
              </a:rPr>
            </a:br>
            <a:r>
              <a:rPr lang="es-PE" dirty="0"/>
              <a:t> </a:t>
            </a:r>
            <a:br>
              <a:rPr lang="es-PE" dirty="0"/>
            </a:br>
            <a:endParaRPr lang="es-PE" sz="1800" b="1" dirty="0"/>
          </a:p>
        </p:txBody>
      </p:sp>
      <p:pic>
        <p:nvPicPr>
          <p:cNvPr id="6152" name="Picture 8" descr="Significado de Viscosidad dinámica y cinemática (Qué son, Concepto y  Definición) - Significado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89408" y="2413537"/>
            <a:ext cx="5499279" cy="3665291"/>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2189408" y="978794"/>
            <a:ext cx="8500057" cy="1231106"/>
          </a:xfrm>
          <a:prstGeom prst="rect">
            <a:avLst/>
          </a:prstGeom>
          <a:noFill/>
        </p:spPr>
        <p:txBody>
          <a:bodyPr wrap="square" rtlCol="0">
            <a:spAutoFit/>
          </a:bodyPr>
          <a:lstStyle/>
          <a:p>
            <a:pPr algn="just"/>
            <a:r>
              <a:rPr lang="es-PE" b="1" dirty="0"/>
              <a:t>esta propiedad se origina por el rozamiento </a:t>
            </a:r>
            <a:br>
              <a:rPr lang="es-PE" b="1" dirty="0"/>
            </a:br>
            <a:r>
              <a:rPr lang="es-PE" b="1" dirty="0"/>
              <a:t>de unas moléculas con otras, cuando un liquido fluye.</a:t>
            </a:r>
            <a:br>
              <a:rPr lang="es-PE" b="1" dirty="0"/>
            </a:br>
            <a:r>
              <a:rPr lang="es-PE" b="1" dirty="0"/>
              <a:t>Es la medida de la resistencia que oponen un liquido a fluir </a:t>
            </a:r>
            <a:br>
              <a:rPr lang="es-PE" b="1" dirty="0"/>
            </a:br>
            <a:r>
              <a:rPr lang="es-PE" sz="2000" b="1" dirty="0"/>
              <a:t>su unidad de la viscosidad esta dada en pascal-segundo</a:t>
            </a:r>
            <a:endParaRPr lang="es-PE" dirty="0"/>
          </a:p>
        </p:txBody>
      </p:sp>
      <p:pic>
        <p:nvPicPr>
          <p:cNvPr id="6158" name="Picture 14" descr="SUBTEMA VISCOSIDAD La viscosidad se puede definir como una medida de la  resistencia a la deformación del fluido. Dicho concepto se introdujo  anteriormente. - ppt video online descarg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8687" y="2531872"/>
            <a:ext cx="4250028" cy="402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33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451258" y="379411"/>
            <a:ext cx="7388202" cy="509231"/>
          </a:xfrm>
        </p:spPr>
        <p:txBody>
          <a:bodyPr>
            <a:normAutofit fontScale="90000"/>
          </a:bodyPr>
          <a:lstStyle/>
          <a:p>
            <a:r>
              <a:rPr lang="es-PE" b="1" dirty="0">
                <a:solidFill>
                  <a:srgbClr val="002060"/>
                </a:solidFill>
              </a:rPr>
              <a:t>¿Qué es la ecuación de Bernoulli?</a:t>
            </a:r>
            <a:br>
              <a:rPr lang="es-PE" dirty="0"/>
            </a:br>
            <a:endParaRPr lang="es-PE" dirty="0"/>
          </a:p>
        </p:txBody>
      </p:sp>
      <p:sp>
        <p:nvSpPr>
          <p:cNvPr id="3" name="Marcador de contenido 2"/>
          <p:cNvSpPr>
            <a:spLocks noGrp="1"/>
          </p:cNvSpPr>
          <p:nvPr>
            <p:ph idx="1"/>
          </p:nvPr>
        </p:nvSpPr>
        <p:spPr>
          <a:xfrm>
            <a:off x="1687659" y="1279023"/>
            <a:ext cx="8915400" cy="995967"/>
          </a:xfrm>
        </p:spPr>
        <p:txBody>
          <a:bodyPr/>
          <a:lstStyle/>
          <a:p>
            <a:pPr algn="just"/>
            <a:r>
              <a:rPr lang="es-PE" b="1" dirty="0"/>
              <a:t>La ecuación de Bernoulli es esencialmente una manera matemática de expresar el principio de Bernoulli de forma más general, tomando en cuenta cambios en la energía potencial debida a la gravedad.</a:t>
            </a:r>
          </a:p>
        </p:txBody>
      </p:sp>
      <p:sp>
        <p:nvSpPr>
          <p:cNvPr id="4" name="CuadroTexto 3"/>
          <p:cNvSpPr txBox="1"/>
          <p:nvPr/>
        </p:nvSpPr>
        <p:spPr>
          <a:xfrm>
            <a:off x="2060620" y="2635600"/>
            <a:ext cx="4662152" cy="1477328"/>
          </a:xfrm>
          <a:prstGeom prst="rect">
            <a:avLst/>
          </a:prstGeom>
          <a:noFill/>
        </p:spPr>
        <p:txBody>
          <a:bodyPr wrap="square" rtlCol="0">
            <a:spAutoFit/>
          </a:bodyPr>
          <a:lstStyle/>
          <a:p>
            <a:pPr algn="just"/>
            <a:r>
              <a:rPr lang="es-PE" b="1" dirty="0"/>
              <a:t>La ecuación de Bernoulli relaciona la presión, la velocidad y la altura de dos puntos cualesquiera (1 y 2) en un fluido con flujo laminar constante de densidad </a:t>
            </a:r>
            <a:r>
              <a:rPr lang="es-PE" b="1" i="1" dirty="0"/>
              <a:t>ρ</a:t>
            </a:r>
            <a:r>
              <a:rPr lang="es-PE" b="1" dirty="0"/>
              <a:t>.</a:t>
            </a:r>
          </a:p>
        </p:txBody>
      </p:sp>
      <mc:AlternateContent xmlns:mc="http://schemas.openxmlformats.org/markup-compatibility/2006" xmlns:a14="http://schemas.microsoft.com/office/drawing/2010/main">
        <mc:Choice Requires="a14">
          <p:sp>
            <p:nvSpPr>
              <p:cNvPr id="5" name="CuadroTexto 4"/>
              <p:cNvSpPr txBox="1"/>
              <p:nvPr/>
            </p:nvSpPr>
            <p:spPr>
              <a:xfrm>
                <a:off x="2060620" y="4628061"/>
                <a:ext cx="4417453" cy="887935"/>
              </a:xfrm>
              <a:prstGeom prst="rect">
                <a:avLst/>
              </a:prstGeom>
              <a:solidFill>
                <a:srgbClr val="92D050"/>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PE" i="1" smtClean="0">
                              <a:effectLst>
                                <a:outerShdw blurRad="38100" dist="38100" dir="2700000" algn="tl">
                                  <a:srgbClr val="000000">
                                    <a:alpha val="43137"/>
                                  </a:srgbClr>
                                </a:outerShdw>
                              </a:effectLst>
                              <a:latin typeface="Cambria Math" panose="02040503050406030204" pitchFamily="18" charset="0"/>
                            </a:rPr>
                          </m:ctrlPr>
                        </m:sSubPr>
                        <m:e>
                          <m:r>
                            <a:rPr lang="es-PE" i="1">
                              <a:effectLst>
                                <a:outerShdw blurRad="38100" dist="38100" dir="2700000" algn="tl">
                                  <a:srgbClr val="000000">
                                    <a:alpha val="43137"/>
                                  </a:srgbClr>
                                </a:outerShdw>
                              </a:effectLst>
                              <a:latin typeface="Cambria Math" panose="02040503050406030204" pitchFamily="18" charset="0"/>
                            </a:rPr>
                            <m:t>𝑃</m:t>
                          </m:r>
                        </m:e>
                        <m:sub>
                          <m:r>
                            <a:rPr lang="es-PE" i="1">
                              <a:effectLst>
                                <a:outerShdw blurRad="38100" dist="38100" dir="2700000" algn="tl">
                                  <a:srgbClr val="000000">
                                    <a:alpha val="43137"/>
                                  </a:srgbClr>
                                </a:outerShdw>
                              </a:effectLst>
                              <a:latin typeface="Cambria Math" panose="02040503050406030204" pitchFamily="18" charset="0"/>
                            </a:rPr>
                            <m:t>1</m:t>
                          </m:r>
                        </m:sub>
                      </m:sSub>
                      <m:r>
                        <a:rPr lang="es-PE" i="1">
                          <a:effectLst>
                            <a:outerShdw blurRad="38100" dist="38100" dir="2700000" algn="tl">
                              <a:srgbClr val="000000">
                                <a:alpha val="43137"/>
                              </a:srgbClr>
                            </a:outerShdw>
                          </a:effectLst>
                          <a:latin typeface="Cambria Math" panose="02040503050406030204" pitchFamily="18" charset="0"/>
                        </a:rPr>
                        <m:t>+</m:t>
                      </m:r>
                      <m:f>
                        <m:fPr>
                          <m:ctrlPr>
                            <a:rPr lang="es-PE" i="1">
                              <a:effectLst>
                                <a:outerShdw blurRad="38100" dist="38100" dir="2700000" algn="tl">
                                  <a:srgbClr val="000000">
                                    <a:alpha val="43137"/>
                                  </a:srgbClr>
                                </a:outerShdw>
                              </a:effectLst>
                              <a:latin typeface="Cambria Math" panose="02040503050406030204" pitchFamily="18" charset="0"/>
                            </a:rPr>
                          </m:ctrlPr>
                        </m:fPr>
                        <m:num>
                          <m:r>
                            <a:rPr lang="es-PE" i="1">
                              <a:effectLst>
                                <a:outerShdw blurRad="38100" dist="38100" dir="2700000" algn="tl">
                                  <a:srgbClr val="000000">
                                    <a:alpha val="43137"/>
                                  </a:srgbClr>
                                </a:outerShdw>
                              </a:effectLst>
                              <a:latin typeface="Cambria Math" panose="02040503050406030204" pitchFamily="18" charset="0"/>
                            </a:rPr>
                            <m:t>1</m:t>
                          </m:r>
                        </m:num>
                        <m:den>
                          <m:r>
                            <a:rPr lang="es-PE" i="1">
                              <a:effectLst>
                                <a:outerShdw blurRad="38100" dist="38100" dir="2700000" algn="tl">
                                  <a:srgbClr val="000000">
                                    <a:alpha val="43137"/>
                                  </a:srgbClr>
                                </a:outerShdw>
                              </a:effectLst>
                              <a:latin typeface="Cambria Math" panose="02040503050406030204" pitchFamily="18" charset="0"/>
                            </a:rPr>
                            <m:t>2</m:t>
                          </m:r>
                        </m:den>
                      </m:f>
                      <m:r>
                        <a:rPr lang="es-PE" i="1">
                          <a:effectLst>
                            <a:outerShdw blurRad="38100" dist="38100" dir="2700000" algn="tl">
                              <a:srgbClr val="000000">
                                <a:alpha val="43137"/>
                              </a:srgbClr>
                            </a:outerShdw>
                          </a:effectLst>
                          <a:latin typeface="Cambria Math" panose="02040503050406030204" pitchFamily="18" charset="0"/>
                        </a:rPr>
                        <m:t>𝑃</m:t>
                      </m:r>
                      <m:sSubSup>
                        <m:sSubSupPr>
                          <m:ctrlPr>
                            <a:rPr lang="es-PE" i="1">
                              <a:effectLst>
                                <a:outerShdw blurRad="38100" dist="38100" dir="2700000" algn="tl">
                                  <a:srgbClr val="000000">
                                    <a:alpha val="43137"/>
                                  </a:srgbClr>
                                </a:outerShdw>
                              </a:effectLst>
                              <a:latin typeface="Cambria Math" panose="02040503050406030204" pitchFamily="18" charset="0"/>
                            </a:rPr>
                          </m:ctrlPr>
                        </m:sSubSupPr>
                        <m:e>
                          <m:r>
                            <a:rPr lang="es-PE" i="1">
                              <a:effectLst>
                                <a:outerShdw blurRad="38100" dist="38100" dir="2700000" algn="tl">
                                  <a:srgbClr val="000000">
                                    <a:alpha val="43137"/>
                                  </a:srgbClr>
                                </a:outerShdw>
                              </a:effectLst>
                              <a:latin typeface="Cambria Math" panose="02040503050406030204" pitchFamily="18" charset="0"/>
                            </a:rPr>
                            <m:t>𝑣</m:t>
                          </m:r>
                        </m:e>
                        <m:sub>
                          <m:r>
                            <a:rPr lang="es-PE" i="1">
                              <a:effectLst>
                                <a:outerShdw blurRad="38100" dist="38100" dir="2700000" algn="tl">
                                  <a:srgbClr val="000000">
                                    <a:alpha val="43137"/>
                                  </a:srgbClr>
                                </a:outerShdw>
                              </a:effectLst>
                              <a:latin typeface="Cambria Math" panose="02040503050406030204" pitchFamily="18" charset="0"/>
                            </a:rPr>
                            <m:t>1</m:t>
                          </m:r>
                        </m:sub>
                        <m:sup>
                          <m:r>
                            <a:rPr lang="es-PE" i="1">
                              <a:effectLst>
                                <a:outerShdw blurRad="38100" dist="38100" dir="2700000" algn="tl">
                                  <a:srgbClr val="000000">
                                    <a:alpha val="43137"/>
                                  </a:srgbClr>
                                </a:outerShdw>
                              </a:effectLst>
                              <a:latin typeface="Cambria Math" panose="02040503050406030204" pitchFamily="18" charset="0"/>
                            </a:rPr>
                            <m:t>2</m:t>
                          </m:r>
                        </m:sup>
                      </m:sSubSup>
                      <m:r>
                        <a:rPr lang="es-PE" i="1">
                          <a:effectLst>
                            <a:outerShdw blurRad="38100" dist="38100" dir="2700000" algn="tl">
                              <a:srgbClr val="000000">
                                <a:alpha val="43137"/>
                              </a:srgbClr>
                            </a:outerShdw>
                          </a:effectLst>
                          <a:latin typeface="Cambria Math" panose="02040503050406030204" pitchFamily="18" charset="0"/>
                        </a:rPr>
                        <m:t>+</m:t>
                      </m:r>
                      <m:r>
                        <a:rPr lang="es-PE" i="1">
                          <a:effectLst>
                            <a:outerShdw blurRad="38100" dist="38100" dir="2700000" algn="tl">
                              <a:srgbClr val="000000">
                                <a:alpha val="43137"/>
                              </a:srgbClr>
                            </a:outerShdw>
                          </a:effectLst>
                          <a:latin typeface="Cambria Math" panose="02040503050406030204" pitchFamily="18" charset="0"/>
                        </a:rPr>
                        <m:t>𝑝𝑔h</m:t>
                      </m:r>
                      <m:r>
                        <a:rPr lang="es-PE" i="1">
                          <a:effectLst>
                            <a:outerShdw blurRad="38100" dist="38100" dir="2700000" algn="tl">
                              <a:srgbClr val="000000">
                                <a:alpha val="43137"/>
                              </a:srgbClr>
                            </a:outerShdw>
                          </a:effectLst>
                          <a:latin typeface="Cambria Math" panose="02040503050406030204" pitchFamily="18" charset="0"/>
                        </a:rPr>
                        <m:t>=</m:t>
                      </m:r>
                      <m:sSub>
                        <m:sSubPr>
                          <m:ctrlPr>
                            <a:rPr lang="es-PE" i="1">
                              <a:effectLst>
                                <a:outerShdw blurRad="38100" dist="38100" dir="2700000" algn="tl">
                                  <a:srgbClr val="000000">
                                    <a:alpha val="43137"/>
                                  </a:srgbClr>
                                </a:outerShdw>
                              </a:effectLst>
                              <a:latin typeface="Cambria Math" panose="02040503050406030204" pitchFamily="18" charset="0"/>
                            </a:rPr>
                          </m:ctrlPr>
                        </m:sSubPr>
                        <m:e>
                          <m:r>
                            <a:rPr lang="es-PE" i="1">
                              <a:effectLst>
                                <a:outerShdw blurRad="38100" dist="38100" dir="2700000" algn="tl">
                                  <a:srgbClr val="000000">
                                    <a:alpha val="43137"/>
                                  </a:srgbClr>
                                </a:outerShdw>
                              </a:effectLst>
                              <a:latin typeface="Cambria Math" panose="02040503050406030204" pitchFamily="18" charset="0"/>
                            </a:rPr>
                            <m:t>𝑃</m:t>
                          </m:r>
                        </m:e>
                        <m:sub>
                          <m:r>
                            <a:rPr lang="es-PE" i="1">
                              <a:effectLst>
                                <a:outerShdw blurRad="38100" dist="38100" dir="2700000" algn="tl">
                                  <a:srgbClr val="000000">
                                    <a:alpha val="43137"/>
                                  </a:srgbClr>
                                </a:outerShdw>
                              </a:effectLst>
                              <a:latin typeface="Cambria Math" panose="02040503050406030204" pitchFamily="18" charset="0"/>
                            </a:rPr>
                            <m:t>2</m:t>
                          </m:r>
                        </m:sub>
                      </m:sSub>
                      <m:r>
                        <a:rPr lang="es-PE" i="1">
                          <a:effectLst>
                            <a:outerShdw blurRad="38100" dist="38100" dir="2700000" algn="tl">
                              <a:srgbClr val="000000">
                                <a:alpha val="43137"/>
                              </a:srgbClr>
                            </a:outerShdw>
                          </a:effectLst>
                          <a:latin typeface="Cambria Math" panose="02040503050406030204" pitchFamily="18" charset="0"/>
                        </a:rPr>
                        <m:t>+</m:t>
                      </m:r>
                      <m:f>
                        <m:fPr>
                          <m:ctrlPr>
                            <a:rPr lang="es-PE" i="1">
                              <a:effectLst>
                                <a:outerShdw blurRad="38100" dist="38100" dir="2700000" algn="tl">
                                  <a:srgbClr val="000000">
                                    <a:alpha val="43137"/>
                                  </a:srgbClr>
                                </a:outerShdw>
                              </a:effectLst>
                              <a:latin typeface="Cambria Math" panose="02040503050406030204" pitchFamily="18" charset="0"/>
                            </a:rPr>
                          </m:ctrlPr>
                        </m:fPr>
                        <m:num>
                          <m:r>
                            <a:rPr lang="es-PE" i="1">
                              <a:effectLst>
                                <a:outerShdw blurRad="38100" dist="38100" dir="2700000" algn="tl">
                                  <a:srgbClr val="000000">
                                    <a:alpha val="43137"/>
                                  </a:srgbClr>
                                </a:outerShdw>
                              </a:effectLst>
                              <a:latin typeface="Cambria Math" panose="02040503050406030204" pitchFamily="18" charset="0"/>
                            </a:rPr>
                            <m:t>1</m:t>
                          </m:r>
                        </m:num>
                        <m:den>
                          <m:r>
                            <a:rPr lang="es-PE" i="1">
                              <a:effectLst>
                                <a:outerShdw blurRad="38100" dist="38100" dir="2700000" algn="tl">
                                  <a:srgbClr val="000000">
                                    <a:alpha val="43137"/>
                                  </a:srgbClr>
                                </a:outerShdw>
                              </a:effectLst>
                              <a:latin typeface="Cambria Math" panose="02040503050406030204" pitchFamily="18" charset="0"/>
                            </a:rPr>
                            <m:t>2</m:t>
                          </m:r>
                        </m:den>
                      </m:f>
                      <m:r>
                        <a:rPr lang="es-PE" i="1">
                          <a:effectLst>
                            <a:outerShdw blurRad="38100" dist="38100" dir="2700000" algn="tl">
                              <a:srgbClr val="000000">
                                <a:alpha val="43137"/>
                              </a:srgbClr>
                            </a:outerShdw>
                          </a:effectLst>
                          <a:latin typeface="Cambria Math" panose="02040503050406030204" pitchFamily="18" charset="0"/>
                        </a:rPr>
                        <m:t>𝑝</m:t>
                      </m:r>
                      <m:sSubSup>
                        <m:sSubSupPr>
                          <m:ctrlPr>
                            <a:rPr lang="es-PE" i="1">
                              <a:effectLst>
                                <a:outerShdw blurRad="38100" dist="38100" dir="2700000" algn="tl">
                                  <a:srgbClr val="000000">
                                    <a:alpha val="43137"/>
                                  </a:srgbClr>
                                </a:outerShdw>
                              </a:effectLst>
                              <a:latin typeface="Cambria Math" panose="02040503050406030204" pitchFamily="18" charset="0"/>
                            </a:rPr>
                          </m:ctrlPr>
                        </m:sSubSupPr>
                        <m:e>
                          <m:r>
                            <a:rPr lang="es-PE" i="1">
                              <a:effectLst>
                                <a:outerShdw blurRad="38100" dist="38100" dir="2700000" algn="tl">
                                  <a:srgbClr val="000000">
                                    <a:alpha val="43137"/>
                                  </a:srgbClr>
                                </a:outerShdw>
                              </a:effectLst>
                              <a:latin typeface="Cambria Math" panose="02040503050406030204" pitchFamily="18" charset="0"/>
                            </a:rPr>
                            <m:t>𝑣</m:t>
                          </m:r>
                        </m:e>
                        <m:sub>
                          <m:r>
                            <a:rPr lang="es-PE" i="1">
                              <a:effectLst>
                                <a:outerShdw blurRad="38100" dist="38100" dir="2700000" algn="tl">
                                  <a:srgbClr val="000000">
                                    <a:alpha val="43137"/>
                                  </a:srgbClr>
                                </a:outerShdw>
                              </a:effectLst>
                              <a:latin typeface="Cambria Math" panose="02040503050406030204" pitchFamily="18" charset="0"/>
                            </a:rPr>
                            <m:t>2</m:t>
                          </m:r>
                        </m:sub>
                        <m:sup>
                          <m:r>
                            <a:rPr lang="es-PE" i="1">
                              <a:effectLst>
                                <a:outerShdw blurRad="38100" dist="38100" dir="2700000" algn="tl">
                                  <a:srgbClr val="000000">
                                    <a:alpha val="43137"/>
                                  </a:srgbClr>
                                </a:outerShdw>
                              </a:effectLst>
                              <a:latin typeface="Cambria Math" panose="02040503050406030204" pitchFamily="18" charset="0"/>
                            </a:rPr>
                            <m:t>2</m:t>
                          </m:r>
                        </m:sup>
                      </m:sSubSup>
                      <m:r>
                        <a:rPr lang="es-PE" i="1">
                          <a:effectLst>
                            <a:outerShdw blurRad="38100" dist="38100" dir="2700000" algn="tl">
                              <a:srgbClr val="000000">
                                <a:alpha val="43137"/>
                              </a:srgbClr>
                            </a:outerShdw>
                          </a:effectLst>
                          <a:latin typeface="Cambria Math" panose="02040503050406030204" pitchFamily="18" charset="0"/>
                        </a:rPr>
                        <m:t>+</m:t>
                      </m:r>
                      <m:r>
                        <a:rPr lang="es-PE" i="1">
                          <a:effectLst>
                            <a:outerShdw blurRad="38100" dist="38100" dir="2700000" algn="tl">
                              <a:srgbClr val="000000">
                                <a:alpha val="43137"/>
                              </a:srgbClr>
                            </a:outerShdw>
                          </a:effectLst>
                          <a:latin typeface="Cambria Math" panose="02040503050406030204" pitchFamily="18" charset="0"/>
                        </a:rPr>
                        <m:t>𝑝𝑔</m:t>
                      </m:r>
                      <m:sSub>
                        <m:sSubPr>
                          <m:ctrlPr>
                            <a:rPr lang="es-PE" i="1">
                              <a:effectLst>
                                <a:outerShdw blurRad="38100" dist="38100" dir="2700000" algn="tl">
                                  <a:srgbClr val="000000">
                                    <a:alpha val="43137"/>
                                  </a:srgbClr>
                                </a:outerShdw>
                              </a:effectLst>
                              <a:latin typeface="Cambria Math" panose="02040503050406030204" pitchFamily="18" charset="0"/>
                            </a:rPr>
                          </m:ctrlPr>
                        </m:sSubPr>
                        <m:e>
                          <m:r>
                            <a:rPr lang="es-PE" i="1">
                              <a:effectLst>
                                <a:outerShdw blurRad="38100" dist="38100" dir="2700000" algn="tl">
                                  <a:srgbClr val="000000">
                                    <a:alpha val="43137"/>
                                  </a:srgbClr>
                                </a:outerShdw>
                              </a:effectLst>
                              <a:latin typeface="Cambria Math" panose="02040503050406030204" pitchFamily="18" charset="0"/>
                            </a:rPr>
                            <m:t>h</m:t>
                          </m:r>
                        </m:e>
                        <m:sub>
                          <m:r>
                            <a:rPr lang="es-PE" i="1">
                              <a:effectLst>
                                <a:outerShdw blurRad="38100" dist="38100" dir="2700000" algn="tl">
                                  <a:srgbClr val="000000">
                                    <a:alpha val="43137"/>
                                  </a:srgbClr>
                                </a:outerShdw>
                              </a:effectLst>
                              <a:latin typeface="Cambria Math" panose="02040503050406030204" pitchFamily="18" charset="0"/>
                            </a:rPr>
                            <m:t>2</m:t>
                          </m:r>
                        </m:sub>
                      </m:sSub>
                    </m:oMath>
                  </m:oMathPara>
                </a14:m>
                <a:endParaRPr lang="es-PE" dirty="0"/>
              </a:p>
              <a:p>
                <a:endParaRPr lang="es-PE" dirty="0"/>
              </a:p>
            </p:txBody>
          </p:sp>
        </mc:Choice>
        <mc:Fallback xmlns="">
          <p:sp>
            <p:nvSpPr>
              <p:cNvPr id="5" name="CuadroTexto 4"/>
              <p:cNvSpPr txBox="1">
                <a:spLocks noRot="1" noChangeAspect="1" noMove="1" noResize="1" noEditPoints="1" noAdjustHandles="1" noChangeArrowheads="1" noChangeShapeType="1" noTextEdit="1"/>
              </p:cNvSpPr>
              <p:nvPr/>
            </p:nvSpPr>
            <p:spPr>
              <a:xfrm>
                <a:off x="2060620" y="4628061"/>
                <a:ext cx="4417453" cy="887935"/>
              </a:xfrm>
              <a:prstGeom prst="rect">
                <a:avLst/>
              </a:prstGeom>
              <a:blipFill rotWithShape="0">
                <a:blip r:embed="rId2"/>
                <a:stretch>
                  <a:fillRect/>
                </a:stretch>
              </a:blipFill>
            </p:spPr>
            <p:txBody>
              <a:bodyPr/>
              <a:lstStyle/>
              <a:p>
                <a:r>
                  <a:rPr lang="es-PE">
                    <a:noFill/>
                  </a:rPr>
                  <a:t> </a:t>
                </a:r>
              </a:p>
            </p:txBody>
          </p:sp>
        </mc:Fallback>
      </mc:AlternateContent>
      <p:pic>
        <p:nvPicPr>
          <p:cNvPr id="8" name="Imagen 7"/>
          <p:cNvPicPr>
            <a:picLocks noChangeAspect="1"/>
          </p:cNvPicPr>
          <p:nvPr/>
        </p:nvPicPr>
        <p:blipFill>
          <a:blip r:embed="rId3"/>
          <a:stretch>
            <a:fillRect/>
          </a:stretch>
        </p:blipFill>
        <p:spPr>
          <a:xfrm>
            <a:off x="6722772" y="2274990"/>
            <a:ext cx="5285218" cy="4583010"/>
          </a:xfrm>
          <a:prstGeom prst="rect">
            <a:avLst/>
          </a:prstGeom>
        </p:spPr>
      </p:pic>
    </p:spTree>
    <p:extLst>
      <p:ext uri="{BB962C8B-B14F-4D97-AF65-F5344CB8AC3E}">
        <p14:creationId xmlns:p14="http://schemas.microsoft.com/office/powerpoint/2010/main" val="284513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Dinámica de los fluido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8416" y="265015"/>
            <a:ext cx="9739084" cy="6592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734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Generalidades de los Fluidos (página 2) - Monografias.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163" y="156971"/>
            <a:ext cx="9491730" cy="6510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32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584350" y="68930"/>
            <a:ext cx="5160157" cy="779687"/>
          </a:xfrm>
        </p:spPr>
        <p:txBody>
          <a:bodyPr/>
          <a:lstStyle/>
          <a:p>
            <a:r>
              <a:rPr lang="es-PE" b="1" dirty="0">
                <a:solidFill>
                  <a:srgbClr val="002060"/>
                </a:solidFill>
              </a:rPr>
              <a:t>Marco procedimental </a:t>
            </a:r>
          </a:p>
        </p:txBody>
      </p:sp>
      <p:sp>
        <p:nvSpPr>
          <p:cNvPr id="3" name="Marcador de contenido 2"/>
          <p:cNvSpPr>
            <a:spLocks noGrp="1"/>
          </p:cNvSpPr>
          <p:nvPr>
            <p:ph idx="1"/>
          </p:nvPr>
        </p:nvSpPr>
        <p:spPr>
          <a:xfrm>
            <a:off x="1933083" y="785411"/>
            <a:ext cx="5601751" cy="352022"/>
          </a:xfrm>
        </p:spPr>
        <p:txBody>
          <a:bodyPr>
            <a:normAutofit lnSpcReduction="10000"/>
          </a:bodyPr>
          <a:lstStyle/>
          <a:p>
            <a:r>
              <a:rPr lang="es-PE" b="1" u="sng" dirty="0"/>
              <a:t>Ejercicios de ecuación de continuidad:</a:t>
            </a:r>
            <a:endParaRPr lang="es-PE" dirty="0"/>
          </a:p>
          <a:p>
            <a:pPr marL="0" indent="0">
              <a:buNone/>
            </a:pPr>
            <a:endParaRPr lang="es-PE" dirty="0"/>
          </a:p>
        </p:txBody>
      </p:sp>
      <p:sp>
        <p:nvSpPr>
          <p:cNvPr id="4" name="CuadroTexto 3"/>
          <p:cNvSpPr txBox="1"/>
          <p:nvPr/>
        </p:nvSpPr>
        <p:spPr>
          <a:xfrm>
            <a:off x="1835641" y="1241204"/>
            <a:ext cx="8178084" cy="1200329"/>
          </a:xfrm>
          <a:prstGeom prst="rect">
            <a:avLst/>
          </a:prstGeom>
          <a:noFill/>
        </p:spPr>
        <p:txBody>
          <a:bodyPr wrap="square" rtlCol="0">
            <a:spAutoFit/>
          </a:bodyPr>
          <a:lstStyle/>
          <a:p>
            <a:r>
              <a:rPr lang="es-PE" b="1" dirty="0">
                <a:solidFill>
                  <a:srgbClr val="FF0000"/>
                </a:solidFill>
              </a:rPr>
              <a:t>Ejemplo 1.-</a:t>
            </a:r>
            <a:r>
              <a:rPr lang="es-PE" b="1" dirty="0"/>
              <a:t> Por una tubería de 3.9 cm de diámetro circula agua a una velocidad cuya magnitud es de 4.5 m/s. En la parte final de la tubería hay un estrechamiento y el diámetro es de 2.25 cm. ¿qué magnitud de velocidad llevará el agua en este punto?</a:t>
            </a:r>
          </a:p>
        </p:txBody>
      </p:sp>
      <p:sp>
        <p:nvSpPr>
          <p:cNvPr id="6" name="CuadroTexto 5"/>
          <p:cNvSpPr txBox="1"/>
          <p:nvPr/>
        </p:nvSpPr>
        <p:spPr>
          <a:xfrm>
            <a:off x="1835641" y="2427523"/>
            <a:ext cx="9453092" cy="369332"/>
          </a:xfrm>
          <a:prstGeom prst="rect">
            <a:avLst/>
          </a:prstGeom>
          <a:noFill/>
        </p:spPr>
        <p:txBody>
          <a:bodyPr wrap="square" rtlCol="0">
            <a:spAutoFit/>
          </a:bodyPr>
          <a:lstStyle/>
          <a:p>
            <a:pPr fontAlgn="base"/>
            <a:r>
              <a:rPr lang="es-PE" b="1" dirty="0">
                <a:solidFill>
                  <a:srgbClr val="002060"/>
                </a:solidFill>
              </a:rPr>
              <a:t>Solución:</a:t>
            </a:r>
            <a:endParaRPr lang="es-PE" dirty="0">
              <a:solidFill>
                <a:srgbClr val="002060"/>
              </a:solidFill>
            </a:endParaRPr>
          </a:p>
        </p:txBody>
      </p:sp>
      <p:pic>
        <p:nvPicPr>
          <p:cNvPr id="7" name="Imagen 6" descr="\displaystyle {{d}_{1}}=3.9cm\left( \frac{1m}{100cm} \right)=0.039m"/>
          <p:cNvPicPr/>
          <p:nvPr/>
        </p:nvPicPr>
        <p:blipFill>
          <a:blip r:embed="rId2">
            <a:extLst>
              <a:ext uri="{28A0092B-C50C-407E-A947-70E740481C1C}">
                <a14:useLocalDpi xmlns:a14="http://schemas.microsoft.com/office/drawing/2010/main" val="0"/>
              </a:ext>
            </a:extLst>
          </a:blip>
          <a:srcRect/>
          <a:stretch>
            <a:fillRect/>
          </a:stretch>
        </p:blipFill>
        <p:spPr bwMode="auto">
          <a:xfrm>
            <a:off x="1751794" y="3263153"/>
            <a:ext cx="3412634" cy="689331"/>
          </a:xfrm>
          <a:prstGeom prst="rect">
            <a:avLst/>
          </a:prstGeom>
          <a:noFill/>
          <a:ln>
            <a:noFill/>
          </a:ln>
        </p:spPr>
      </p:pic>
      <p:pic>
        <p:nvPicPr>
          <p:cNvPr id="8" name="Imagen 7" descr="\displaystyle {{v}_{1}}=4.5\frac{m}{s}"/>
          <p:cNvPicPr/>
          <p:nvPr/>
        </p:nvPicPr>
        <p:blipFill>
          <a:blip r:embed="rId3">
            <a:extLst>
              <a:ext uri="{28A0092B-C50C-407E-A947-70E740481C1C}">
                <a14:useLocalDpi xmlns:a14="http://schemas.microsoft.com/office/drawing/2010/main" val="0"/>
              </a:ext>
            </a:extLst>
          </a:blip>
          <a:srcRect/>
          <a:stretch>
            <a:fillRect/>
          </a:stretch>
        </p:blipFill>
        <p:spPr bwMode="auto">
          <a:xfrm>
            <a:off x="1803043" y="4031375"/>
            <a:ext cx="1480803" cy="686383"/>
          </a:xfrm>
          <a:prstGeom prst="rect">
            <a:avLst/>
          </a:prstGeom>
          <a:noFill/>
          <a:ln>
            <a:noFill/>
          </a:ln>
        </p:spPr>
      </p:pic>
      <p:pic>
        <p:nvPicPr>
          <p:cNvPr id="9" name="Imagen 8" descr="\displaystyle {{d}_{2}}=2.25cm\left( \frac{1m}{100cm} \right)=0.0225m"/>
          <p:cNvPicPr/>
          <p:nvPr/>
        </p:nvPicPr>
        <p:blipFill>
          <a:blip r:embed="rId4">
            <a:extLst>
              <a:ext uri="{28A0092B-C50C-407E-A947-70E740481C1C}">
                <a14:useLocalDpi xmlns:a14="http://schemas.microsoft.com/office/drawing/2010/main" val="0"/>
              </a:ext>
            </a:extLst>
          </a:blip>
          <a:srcRect/>
          <a:stretch>
            <a:fillRect/>
          </a:stretch>
        </p:blipFill>
        <p:spPr bwMode="auto">
          <a:xfrm>
            <a:off x="1803043" y="4836017"/>
            <a:ext cx="3361386" cy="779419"/>
          </a:xfrm>
          <a:prstGeom prst="rect">
            <a:avLst/>
          </a:prstGeom>
          <a:noFill/>
          <a:ln>
            <a:noFill/>
          </a:ln>
        </p:spPr>
      </p:pic>
      <p:cxnSp>
        <p:nvCxnSpPr>
          <p:cNvPr id="11" name="Conector recto 10"/>
          <p:cNvCxnSpPr/>
          <p:nvPr/>
        </p:nvCxnSpPr>
        <p:spPr>
          <a:xfrm>
            <a:off x="5731099" y="3026535"/>
            <a:ext cx="0" cy="3618964"/>
          </a:xfrm>
          <a:prstGeom prst="line">
            <a:avLst/>
          </a:prstGeom>
        </p:spPr>
        <p:style>
          <a:lnRef idx="3">
            <a:schemeClr val="dk1"/>
          </a:lnRef>
          <a:fillRef idx="0">
            <a:schemeClr val="dk1"/>
          </a:fillRef>
          <a:effectRef idx="2">
            <a:schemeClr val="dk1"/>
          </a:effectRef>
          <a:fontRef idx="minor">
            <a:schemeClr val="tx1"/>
          </a:fontRef>
        </p:style>
      </p:cxnSp>
      <p:sp>
        <p:nvSpPr>
          <p:cNvPr id="13" name="CuadroTexto 12"/>
          <p:cNvSpPr txBox="1"/>
          <p:nvPr/>
        </p:nvSpPr>
        <p:spPr>
          <a:xfrm>
            <a:off x="1783859" y="5795493"/>
            <a:ext cx="1532586" cy="794086"/>
          </a:xfrm>
          <a:prstGeom prst="rect">
            <a:avLst/>
          </a:prstGeom>
          <a:solidFill>
            <a:srgbClr val="FF0000"/>
          </a:solidFill>
        </p:spPr>
        <p:txBody>
          <a:bodyPr wrap="square" rtlCol="0">
            <a:spAutoFit/>
          </a:bodyPr>
          <a:lstStyle/>
          <a:p>
            <a:endParaRPr lang="es-PE" dirty="0"/>
          </a:p>
        </p:txBody>
      </p:sp>
      <p:pic>
        <p:nvPicPr>
          <p:cNvPr id="14" name="Imagen 13" descr="\displaystyle {{v}_{2}}=?"/>
          <p:cNvPicPr/>
          <p:nvPr/>
        </p:nvPicPr>
        <p:blipFill>
          <a:blip r:embed="rId5">
            <a:extLst>
              <a:ext uri="{28A0092B-C50C-407E-A947-70E740481C1C}">
                <a14:useLocalDpi xmlns:a14="http://schemas.microsoft.com/office/drawing/2010/main" val="0"/>
              </a:ext>
            </a:extLst>
          </a:blip>
          <a:srcRect/>
          <a:stretch>
            <a:fillRect/>
          </a:stretch>
        </p:blipFill>
        <p:spPr bwMode="auto">
          <a:xfrm>
            <a:off x="1933083" y="5908298"/>
            <a:ext cx="1242410" cy="540370"/>
          </a:xfrm>
          <a:prstGeom prst="rect">
            <a:avLst/>
          </a:prstGeom>
          <a:noFill/>
          <a:ln>
            <a:noFill/>
          </a:ln>
        </p:spPr>
      </p:pic>
      <p:sp>
        <p:nvSpPr>
          <p:cNvPr id="15" name="CuadroTexto 14"/>
          <p:cNvSpPr txBox="1"/>
          <p:nvPr/>
        </p:nvSpPr>
        <p:spPr>
          <a:xfrm>
            <a:off x="1662627" y="2796855"/>
            <a:ext cx="540912" cy="369332"/>
          </a:xfrm>
          <a:prstGeom prst="rect">
            <a:avLst/>
          </a:prstGeom>
          <a:noFill/>
        </p:spPr>
        <p:txBody>
          <a:bodyPr wrap="square" rtlCol="0">
            <a:spAutoFit/>
          </a:bodyPr>
          <a:lstStyle/>
          <a:p>
            <a:r>
              <a:rPr lang="es-PE" b="1" dirty="0">
                <a:solidFill>
                  <a:srgbClr val="FF0000"/>
                </a:solidFill>
              </a:rPr>
              <a:t>1:</a:t>
            </a:r>
          </a:p>
        </p:txBody>
      </p:sp>
      <p:sp>
        <p:nvSpPr>
          <p:cNvPr id="16" name="CuadroTexto 15"/>
          <p:cNvSpPr txBox="1"/>
          <p:nvPr/>
        </p:nvSpPr>
        <p:spPr>
          <a:xfrm>
            <a:off x="6027314" y="2841869"/>
            <a:ext cx="540912" cy="369332"/>
          </a:xfrm>
          <a:prstGeom prst="rect">
            <a:avLst/>
          </a:prstGeom>
          <a:noFill/>
        </p:spPr>
        <p:txBody>
          <a:bodyPr wrap="square" rtlCol="0">
            <a:spAutoFit/>
          </a:bodyPr>
          <a:lstStyle/>
          <a:p>
            <a:r>
              <a:rPr lang="es-PE" b="1" dirty="0">
                <a:solidFill>
                  <a:srgbClr val="FF0000"/>
                </a:solidFill>
              </a:rPr>
              <a:t>2:</a:t>
            </a:r>
          </a:p>
        </p:txBody>
      </p:sp>
      <p:pic>
        <p:nvPicPr>
          <p:cNvPr id="17" name="Imagen 16"/>
          <p:cNvPicPr/>
          <p:nvPr/>
        </p:nvPicPr>
        <p:blipFill>
          <a:blip r:embed="rId6"/>
          <a:stretch>
            <a:fillRect/>
          </a:stretch>
        </p:blipFill>
        <p:spPr>
          <a:xfrm>
            <a:off x="6027314" y="3246851"/>
            <a:ext cx="4327300" cy="736323"/>
          </a:xfrm>
          <a:prstGeom prst="rect">
            <a:avLst/>
          </a:prstGeom>
        </p:spPr>
      </p:pic>
      <p:pic>
        <p:nvPicPr>
          <p:cNvPr id="18" name="Imagen 17"/>
          <p:cNvPicPr/>
          <p:nvPr/>
        </p:nvPicPr>
        <p:blipFill>
          <a:blip r:embed="rId7"/>
          <a:stretch>
            <a:fillRect/>
          </a:stretch>
        </p:blipFill>
        <p:spPr>
          <a:xfrm>
            <a:off x="6027314" y="4184065"/>
            <a:ext cx="4327300" cy="651951"/>
          </a:xfrm>
          <a:prstGeom prst="rect">
            <a:avLst/>
          </a:prstGeom>
        </p:spPr>
      </p:pic>
      <p:sp>
        <p:nvSpPr>
          <p:cNvPr id="19" name="CuadroTexto 18"/>
          <p:cNvSpPr txBox="1"/>
          <p:nvPr/>
        </p:nvSpPr>
        <p:spPr>
          <a:xfrm>
            <a:off x="6844005" y="4958366"/>
            <a:ext cx="2737877" cy="1687133"/>
          </a:xfrm>
          <a:prstGeom prst="rect">
            <a:avLst/>
          </a:prstGeom>
          <a:solidFill>
            <a:srgbClr val="FF0000"/>
          </a:solidFill>
        </p:spPr>
        <p:txBody>
          <a:bodyPr wrap="square" rtlCol="0">
            <a:spAutoFit/>
          </a:bodyPr>
          <a:lstStyle/>
          <a:p>
            <a:endParaRPr lang="es-PE" dirty="0"/>
          </a:p>
        </p:txBody>
      </p:sp>
      <p:pic>
        <p:nvPicPr>
          <p:cNvPr id="20" name="Imagen 19" descr="\displaystyle {{A}_{1}}{{v}_{1}}={{A}_{2}}{{v}_{2}}"/>
          <p:cNvPicPr/>
          <p:nvPr/>
        </p:nvPicPr>
        <p:blipFill>
          <a:blip r:embed="rId8">
            <a:extLst>
              <a:ext uri="{28A0092B-C50C-407E-A947-70E740481C1C}">
                <a14:useLocalDpi xmlns:a14="http://schemas.microsoft.com/office/drawing/2010/main" val="0"/>
              </a:ext>
            </a:extLst>
          </a:blip>
          <a:srcRect/>
          <a:stretch>
            <a:fillRect/>
          </a:stretch>
        </p:blipFill>
        <p:spPr bwMode="auto">
          <a:xfrm>
            <a:off x="7296135" y="5213797"/>
            <a:ext cx="1834985" cy="363254"/>
          </a:xfrm>
          <a:prstGeom prst="rect">
            <a:avLst/>
          </a:prstGeom>
          <a:noFill/>
          <a:ln>
            <a:noFill/>
          </a:ln>
        </p:spPr>
      </p:pic>
      <p:pic>
        <p:nvPicPr>
          <p:cNvPr id="22" name="Imagen 21" descr="\displaystyle {{v}_{2}}=\frac{{{A}_{1}}{{v}_{1}}}{{{A}_{2}}}"/>
          <p:cNvPicPr/>
          <p:nvPr/>
        </p:nvPicPr>
        <p:blipFill>
          <a:blip r:embed="rId9">
            <a:extLst>
              <a:ext uri="{28A0092B-C50C-407E-A947-70E740481C1C}">
                <a14:useLocalDpi xmlns:a14="http://schemas.microsoft.com/office/drawing/2010/main" val="0"/>
              </a:ext>
            </a:extLst>
          </a:blip>
          <a:srcRect/>
          <a:stretch>
            <a:fillRect/>
          </a:stretch>
        </p:blipFill>
        <p:spPr bwMode="auto">
          <a:xfrm>
            <a:off x="7364010" y="5795493"/>
            <a:ext cx="1699236" cy="631564"/>
          </a:xfrm>
          <a:prstGeom prst="rect">
            <a:avLst/>
          </a:prstGeom>
          <a:noFill/>
          <a:ln>
            <a:noFill/>
          </a:ln>
        </p:spPr>
      </p:pic>
    </p:spTree>
    <p:extLst>
      <p:ext uri="{BB962C8B-B14F-4D97-AF65-F5344CB8AC3E}">
        <p14:creationId xmlns:p14="http://schemas.microsoft.com/office/powerpoint/2010/main" val="514785668"/>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237</TotalTime>
  <Words>347</Words>
  <Application>Microsoft Office PowerPoint</Application>
  <PresentationFormat>Panorámica</PresentationFormat>
  <Paragraphs>49</Paragraphs>
  <Slides>13</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13</vt:i4>
      </vt:variant>
    </vt:vector>
  </HeadingPairs>
  <TitlesOfParts>
    <vt:vector size="22" baseType="lpstr">
      <vt:lpstr>Aharoni</vt:lpstr>
      <vt:lpstr>Arial</vt:lpstr>
      <vt:lpstr>Arial Black</vt:lpstr>
      <vt:lpstr>Cambria Math</vt:lpstr>
      <vt:lpstr>Century Gothic</vt:lpstr>
      <vt:lpstr>Garamond</vt:lpstr>
      <vt:lpstr>Italic</vt:lpstr>
      <vt:lpstr>Wingdings 3</vt:lpstr>
      <vt:lpstr>Espiral</vt:lpstr>
      <vt:lpstr>Universidad Nacional “ San Luis Gonzaga" de Ica </vt:lpstr>
      <vt:lpstr>Ecuación de continuidad</vt:lpstr>
      <vt:lpstr>principio de Bernoulli </vt:lpstr>
      <vt:lpstr>ecuación conocida como "Ecuación de Bernoulli" (Trinomio de Bernoulli) consta de estos mismos términos.</vt:lpstr>
      <vt:lpstr>Viscosidad   </vt:lpstr>
      <vt:lpstr>¿Qué es la ecuación de Bernoulli? </vt:lpstr>
      <vt:lpstr>Presentación de PowerPoint</vt:lpstr>
      <vt:lpstr>Presentación de PowerPoint</vt:lpstr>
      <vt:lpstr>Marco procedimental </vt:lpstr>
      <vt:lpstr>Presentación de PowerPoint</vt:lpstr>
      <vt:lpstr>Presentación de PowerPoint</vt:lpstr>
      <vt:lpstr>Presentación de PowerPoint</vt:lpstr>
      <vt:lpstr>2.- calcule el flujo volumétrico del agua que pasa por el sistema ilustrado en la figura. </vt:lpstr>
    </vt:vector>
  </TitlesOfParts>
  <Company>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Nacional “ San Luis Gonzaga" de Ica</dc:title>
  <dc:creator>Full name</dc:creator>
  <cp:lastModifiedBy>Usuario</cp:lastModifiedBy>
  <cp:revision>22</cp:revision>
  <dcterms:created xsi:type="dcterms:W3CDTF">2020-09-09T15:36:59Z</dcterms:created>
  <dcterms:modified xsi:type="dcterms:W3CDTF">2020-09-10T12:10:12Z</dcterms:modified>
</cp:coreProperties>
</file>