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68" r:id="rId3"/>
    <p:sldId id="267" r:id="rId4"/>
    <p:sldId id="269" r:id="rId5"/>
    <p:sldId id="270" r:id="rId6"/>
    <p:sldId id="260" r:id="rId7"/>
    <p:sldId id="266" r:id="rId8"/>
    <p:sldId id="261" r:id="rId9"/>
    <p:sldId id="262" r:id="rId10"/>
    <p:sldId id="263" r:id="rId11"/>
    <p:sldId id="264" r:id="rId12"/>
    <p:sldId id="265" r:id="rId13"/>
    <p:sldId id="271"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00" d="100"/>
          <a:sy n="100" d="100"/>
        </p:scale>
        <p:origin x="17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17783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5999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9024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99504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04714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08393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2769801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6533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4732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0723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15564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7576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20336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757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3741077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10/8/2020</a:t>
            </a:fld>
            <a:endParaRPr lang="en-US" dirty="0"/>
          </a:p>
        </p:txBody>
      </p:sp>
    </p:spTree>
    <p:extLst>
      <p:ext uri="{BB962C8B-B14F-4D97-AF65-F5344CB8AC3E}">
        <p14:creationId xmlns:p14="http://schemas.microsoft.com/office/powerpoint/2010/main" val="288493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10/8/2020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402929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hyperphysics.phy-astr.gsu.edu/hbasees/Kinetic/shegas.html#c5"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hyperphysics.phy-astr.gsu.edu/hbasees/Kinetic/shegas.html#c2" TargetMode="External"/><Relationship Id="rId3" Type="http://schemas.openxmlformats.org/officeDocument/2006/relationships/hyperlink" Target="http://hyperphysics.phy-astr.gsu.edu/hbasees/Kinetic/idegas.html#c1" TargetMode="External"/><Relationship Id="rId7" Type="http://schemas.openxmlformats.org/officeDocument/2006/relationships/hyperlink" Target="http://hyperphysics.phy-astr.gsu.edu/hbasees/Kinetic/shegas.html#c3" TargetMode="External"/><Relationship Id="rId2" Type="http://schemas.openxmlformats.org/officeDocument/2006/relationships/hyperlink" Target="http://hyperphysics.phy-astr.gsu.edu/hbasees/Kinetic/shegas.html#c4" TargetMode="External"/><Relationship Id="rId1" Type="http://schemas.openxmlformats.org/officeDocument/2006/relationships/slideLayout" Target="../slideLayouts/slideLayout7.xml"/><Relationship Id="rId6" Type="http://schemas.openxmlformats.org/officeDocument/2006/relationships/hyperlink" Target="http://hyperphysics.phy-astr.gsu.edu/hbasees/Kinetic/kintem.html#c1" TargetMode="External"/><Relationship Id="rId5" Type="http://schemas.openxmlformats.org/officeDocument/2006/relationships/hyperlink" Target="http://hyperphysics.phy-astr.gsu.edu/hbasees/Kinetic/ktcon.html#c1" TargetMode="External"/><Relationship Id="rId4" Type="http://schemas.openxmlformats.org/officeDocument/2006/relationships/hyperlink" Target="http://hyperphysics.phy-astr.gsu.edu/hbasees/Kinetic/eqpar.html#c3"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hyperphysics.phy-astr.gsu.edu/hbasees/Kinetic/shegas.html#c1" TargetMode="Externa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hyperlink" Target="http://hyperphysics.phy-astr.gsu.edu/hbasees/thermo/firlaw.html#c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hyperphysics.phy-astr.gsu.edu/hbasees/Kinetic/idegas.html#c1"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hyperlink" Target="http://hyperphysics.phy-astr.gsu.edu/hbasees/Kinetic/shegas.html#c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300BDA9-D304-4F1F-B7E6-FBFA8F02C7A9}"/>
              </a:ext>
            </a:extLst>
          </p:cNvPr>
          <p:cNvSpPr>
            <a:spLocks noGrp="1"/>
          </p:cNvSpPr>
          <p:nvPr>
            <p:ph type="ctrTitle"/>
          </p:nvPr>
        </p:nvSpPr>
        <p:spPr>
          <a:xfrm>
            <a:off x="4187505" y="350540"/>
            <a:ext cx="4572001" cy="472691"/>
          </a:xfrm>
        </p:spPr>
        <p:txBody>
          <a:bodyPr>
            <a:normAutofit/>
          </a:bodyPr>
          <a:lstStyle/>
          <a:p>
            <a:r>
              <a:rPr lang="es-MX" sz="1800" b="1" dirty="0">
                <a:solidFill>
                  <a:srgbClr val="002060"/>
                </a:solidFill>
              </a:rPr>
              <a:t>"Año de la Universalización de la Salud "</a:t>
            </a:r>
            <a:endParaRPr lang="es-PE" sz="1800" dirty="0">
              <a:solidFill>
                <a:srgbClr val="002060"/>
              </a:solidFill>
            </a:endParaRPr>
          </a:p>
        </p:txBody>
      </p:sp>
      <p:sp>
        <p:nvSpPr>
          <p:cNvPr id="3" name="Subtítulo 2">
            <a:extLst>
              <a:ext uri="{FF2B5EF4-FFF2-40B4-BE49-F238E27FC236}">
                <a16:creationId xmlns:a16="http://schemas.microsoft.com/office/drawing/2014/main" id="{0058A534-F439-4C4A-9A66-696A875EB8A9}"/>
              </a:ext>
            </a:extLst>
          </p:cNvPr>
          <p:cNvSpPr>
            <a:spLocks noGrp="1"/>
          </p:cNvSpPr>
          <p:nvPr>
            <p:ph type="subTitle" idx="1"/>
          </p:nvPr>
        </p:nvSpPr>
        <p:spPr>
          <a:xfrm>
            <a:off x="1738167" y="1879884"/>
            <a:ext cx="7602355" cy="4861158"/>
          </a:xfrm>
        </p:spPr>
        <p:txBody>
          <a:bodyPr>
            <a:normAutofit fontScale="92500" lnSpcReduction="10000"/>
          </a:bodyPr>
          <a:lstStyle/>
          <a:p>
            <a:pPr algn="ctr"/>
            <a:r>
              <a:rPr lang="es-MX" b="1" u="sng" dirty="0">
                <a:solidFill>
                  <a:srgbClr val="002060"/>
                </a:solidFill>
                <a:effectLst>
                  <a:outerShdw dist="38100" dir="2700000" algn="tl">
                    <a:schemeClr val="accent2"/>
                  </a:outerShdw>
                </a:effectLst>
                <a:latin typeface="Arial Black" panose="020B0A04020102020204" pitchFamily="34" charset="0"/>
              </a:rPr>
              <a:t>FACULTAD DE ING. MECANICA  Y  ELECTRICA</a:t>
            </a:r>
            <a:endParaRPr lang="es-PE" dirty="0">
              <a:solidFill>
                <a:srgbClr val="002060"/>
              </a:solidFill>
              <a:latin typeface="Arial Black" panose="020B0A04020102020204" pitchFamily="34" charset="0"/>
            </a:endParaRPr>
          </a:p>
          <a:p>
            <a:pPr algn="l"/>
            <a:r>
              <a:rPr lang="es-MX" b="1" dirty="0">
                <a:latin typeface="Arial Black" panose="020B0A04020102020204" pitchFamily="34" charset="0"/>
              </a:rPr>
              <a:t>                                </a:t>
            </a:r>
            <a:endParaRPr lang="es-PE" dirty="0">
              <a:latin typeface="Arial Black" panose="020B0A04020102020204" pitchFamily="34" charset="0"/>
            </a:endParaRPr>
          </a:p>
          <a:p>
            <a:pPr algn="l"/>
            <a:r>
              <a:rPr lang="es-MX" b="1" dirty="0">
                <a:latin typeface="Arial Black" panose="020B0A04020102020204" pitchFamily="34" charset="0"/>
              </a:rPr>
              <a:t>                                </a:t>
            </a:r>
          </a:p>
          <a:p>
            <a:pPr algn="l"/>
            <a:r>
              <a:rPr lang="es-MX" b="1" dirty="0">
                <a:solidFill>
                  <a:schemeClr val="accent2"/>
                </a:solidFill>
                <a:latin typeface="Arial Black" panose="020B0A04020102020204" pitchFamily="34" charset="0"/>
              </a:rPr>
              <a:t>ASIGNATURA:   </a:t>
            </a:r>
            <a:r>
              <a:rPr lang="es-MX" b="1" dirty="0">
                <a:solidFill>
                  <a:schemeClr val="tx1"/>
                </a:solidFill>
                <a:latin typeface="Arial Black" panose="020B0A04020102020204" pitchFamily="34" charset="0"/>
              </a:rPr>
              <a:t>MECANICA APLICADA</a:t>
            </a:r>
            <a:endParaRPr lang="es-PE" dirty="0">
              <a:solidFill>
                <a:schemeClr val="tx1"/>
              </a:solidFill>
              <a:latin typeface="Arial Black" panose="020B0A04020102020204" pitchFamily="34" charset="0"/>
            </a:endParaRPr>
          </a:p>
          <a:p>
            <a:pPr algn="l"/>
            <a:r>
              <a:rPr lang="es-MX" b="1" dirty="0">
                <a:solidFill>
                  <a:srgbClr val="002060"/>
                </a:solidFill>
                <a:latin typeface="Arial Black" panose="020B0A04020102020204" pitchFamily="34" charset="0"/>
              </a:rPr>
              <a:t>            </a:t>
            </a:r>
            <a:r>
              <a:rPr lang="es-MX" b="1" dirty="0">
                <a:solidFill>
                  <a:schemeClr val="accent2"/>
                </a:solidFill>
                <a:latin typeface="Arial Black" panose="020B0A04020102020204" pitchFamily="34" charset="0"/>
              </a:rPr>
              <a:t>TEMA :  </a:t>
            </a:r>
            <a:r>
              <a:rPr lang="es-MX" b="1" dirty="0">
                <a:solidFill>
                  <a:schemeClr val="tx1"/>
                </a:solidFill>
                <a:latin typeface="Arial Black" panose="020B0A04020102020204" pitchFamily="34" charset="0"/>
              </a:rPr>
              <a:t>PROPEDADES MICROSCOPICAS DE UN GAS,</a:t>
            </a:r>
            <a:br>
              <a:rPr lang="es-MX" b="1" dirty="0">
                <a:solidFill>
                  <a:schemeClr val="tx1"/>
                </a:solidFill>
                <a:latin typeface="Arial Black" panose="020B0A04020102020204" pitchFamily="34" charset="0"/>
              </a:rPr>
            </a:br>
            <a:r>
              <a:rPr lang="es-MX" b="1" dirty="0">
                <a:solidFill>
                  <a:schemeClr val="tx1"/>
                </a:solidFill>
                <a:latin typeface="Arial Black" panose="020B0A04020102020204" pitchFamily="34" charset="0"/>
              </a:rPr>
              <a:t>                         CALORES ESPECIFICOS DE LOS GASES</a:t>
            </a:r>
          </a:p>
          <a:p>
            <a:pPr algn="l"/>
            <a:r>
              <a:rPr lang="es-MX" b="1" dirty="0">
                <a:latin typeface="Arial Black" panose="020B0A04020102020204" pitchFamily="34" charset="0"/>
              </a:rPr>
              <a:t>      </a:t>
            </a:r>
            <a:r>
              <a:rPr lang="es-MX" b="1" dirty="0">
                <a:solidFill>
                  <a:schemeClr val="accent2"/>
                </a:solidFill>
                <a:latin typeface="Arial Black" panose="020B0A04020102020204" pitchFamily="34" charset="0"/>
              </a:rPr>
              <a:t>DOCENTE:  </a:t>
            </a:r>
            <a:r>
              <a:rPr lang="es-MX" b="1" dirty="0">
                <a:solidFill>
                  <a:schemeClr val="tx1"/>
                </a:solidFill>
                <a:latin typeface="Arial Black" panose="020B0A04020102020204" pitchFamily="34" charset="0"/>
              </a:rPr>
              <a:t>ROMAN MUNIVE, WILDER ENRIQUE</a:t>
            </a:r>
            <a:endParaRPr lang="es-PE" dirty="0">
              <a:solidFill>
                <a:schemeClr val="tx1"/>
              </a:solidFill>
              <a:latin typeface="Arial Black" panose="020B0A04020102020204" pitchFamily="34" charset="0"/>
            </a:endParaRPr>
          </a:p>
          <a:p>
            <a:pPr algn="l"/>
            <a:r>
              <a:rPr lang="es-PE" b="1" dirty="0">
                <a:solidFill>
                  <a:srgbClr val="002060"/>
                </a:solidFill>
                <a:latin typeface="Arial Black" panose="020B0A04020102020204" pitchFamily="34" charset="0"/>
              </a:rPr>
              <a:t>        </a:t>
            </a:r>
            <a:r>
              <a:rPr lang="es-MX" b="1" dirty="0">
                <a:solidFill>
                  <a:schemeClr val="accent2"/>
                </a:solidFill>
                <a:latin typeface="Arial Black" panose="020B0A04020102020204" pitchFamily="34" charset="0"/>
              </a:rPr>
              <a:t>ALUMNO:   </a:t>
            </a:r>
            <a:r>
              <a:rPr lang="es-MX" b="1" dirty="0">
                <a:solidFill>
                  <a:schemeClr val="tx1"/>
                </a:solidFill>
                <a:latin typeface="Arial Black" panose="020B0A04020102020204" pitchFamily="34" charset="0"/>
              </a:rPr>
              <a:t>PALOMINO CCANTO GLEVER LUIS</a:t>
            </a:r>
            <a:br>
              <a:rPr lang="es-MX" b="1" dirty="0">
                <a:solidFill>
                  <a:schemeClr val="tx1"/>
                </a:solidFill>
                <a:latin typeface="Arial Black" panose="020B0A04020102020204" pitchFamily="34" charset="0"/>
              </a:rPr>
            </a:br>
            <a:r>
              <a:rPr lang="es-MX" b="1" dirty="0">
                <a:solidFill>
                  <a:schemeClr val="tx1"/>
                </a:solidFill>
                <a:latin typeface="Arial Black" panose="020B0A04020102020204" pitchFamily="34" charset="0"/>
              </a:rPr>
              <a:t>                           PINCOS RAMOS HIPOLITO</a:t>
            </a:r>
            <a:br>
              <a:rPr lang="es-MX" b="1" dirty="0">
                <a:solidFill>
                  <a:schemeClr val="tx1"/>
                </a:solidFill>
                <a:latin typeface="Arial Black" panose="020B0A04020102020204" pitchFamily="34" charset="0"/>
              </a:rPr>
            </a:br>
            <a:r>
              <a:rPr lang="es-MX" b="1" dirty="0">
                <a:solidFill>
                  <a:schemeClr val="tx1"/>
                </a:solidFill>
                <a:latin typeface="Arial Black" panose="020B0A04020102020204" pitchFamily="34" charset="0"/>
              </a:rPr>
              <a:t>                           OBREGON ANGULO JUAN DANIEL</a:t>
            </a:r>
            <a:br>
              <a:rPr lang="es-MX" b="1" dirty="0">
                <a:solidFill>
                  <a:schemeClr val="tx1"/>
                </a:solidFill>
                <a:latin typeface="Arial Black" panose="020B0A04020102020204" pitchFamily="34" charset="0"/>
              </a:rPr>
            </a:br>
            <a:r>
              <a:rPr lang="es-MX" b="1" dirty="0">
                <a:solidFill>
                  <a:schemeClr val="tx1"/>
                </a:solidFill>
                <a:latin typeface="Arial Black" panose="020B0A04020102020204" pitchFamily="34" charset="0"/>
              </a:rPr>
              <a:t>                           ALCA SALDAÑA,DANIEL EDILBERTO</a:t>
            </a:r>
            <a:br>
              <a:rPr lang="es-MX" b="1" dirty="0">
                <a:solidFill>
                  <a:schemeClr val="tx1"/>
                </a:solidFill>
                <a:latin typeface="Arial Black" panose="020B0A04020102020204" pitchFamily="34" charset="0"/>
              </a:rPr>
            </a:br>
            <a:r>
              <a:rPr lang="es-MX" b="1" dirty="0">
                <a:solidFill>
                  <a:schemeClr val="tx1"/>
                </a:solidFill>
                <a:latin typeface="Arial Black" panose="020B0A04020102020204" pitchFamily="34" charset="0"/>
              </a:rPr>
              <a:t>                           ALFARO AROZCO MICHAEL</a:t>
            </a:r>
          </a:p>
          <a:p>
            <a:pPr algn="l"/>
            <a:r>
              <a:rPr lang="es-PE" dirty="0">
                <a:latin typeface="Arial Black" panose="020B0A04020102020204" pitchFamily="34" charset="0"/>
              </a:rPr>
              <a:t>               </a:t>
            </a:r>
          </a:p>
          <a:p>
            <a:pPr algn="l"/>
            <a:r>
              <a:rPr lang="es-MX" b="1" dirty="0">
                <a:latin typeface="Arial Black" panose="020B0A04020102020204" pitchFamily="34" charset="0"/>
              </a:rPr>
              <a:t> </a:t>
            </a:r>
            <a:endParaRPr lang="es-PE" dirty="0">
              <a:latin typeface="Arial Black" panose="020B0A04020102020204" pitchFamily="34" charset="0"/>
            </a:endParaRPr>
          </a:p>
          <a:p>
            <a:pPr algn="l"/>
            <a:r>
              <a:rPr lang="es-MX" b="1" dirty="0">
                <a:solidFill>
                  <a:schemeClr val="accent2"/>
                </a:solidFill>
                <a:latin typeface="Arial Black" panose="020B0A04020102020204" pitchFamily="34" charset="0"/>
              </a:rPr>
              <a:t>         CICLO:</a:t>
            </a:r>
            <a:r>
              <a:rPr lang="es-MX" dirty="0">
                <a:solidFill>
                  <a:schemeClr val="accent2"/>
                </a:solidFill>
                <a:latin typeface="Arial Black" panose="020B0A04020102020204" pitchFamily="34" charset="0"/>
              </a:rPr>
              <a:t>   </a:t>
            </a:r>
            <a:r>
              <a:rPr lang="es-MX" b="1" dirty="0">
                <a:solidFill>
                  <a:schemeClr val="tx1"/>
                </a:solidFill>
                <a:latin typeface="Arial Black" panose="020B0A04020102020204" pitchFamily="34" charset="0"/>
              </a:rPr>
              <a:t>IME-III</a:t>
            </a:r>
            <a:endParaRPr lang="es-PE" dirty="0">
              <a:solidFill>
                <a:schemeClr val="tx1"/>
              </a:solidFill>
              <a:latin typeface="Arial Black" panose="020B0A04020102020204" pitchFamily="34" charset="0"/>
            </a:endParaRPr>
          </a:p>
          <a:p>
            <a:endParaRPr lang="es-PE" dirty="0"/>
          </a:p>
        </p:txBody>
      </p:sp>
      <p:pic>
        <p:nvPicPr>
          <p:cNvPr id="4" name="Imagen 3" descr="Resultado de imagen para logo de san luis gonzaga">
            <a:extLst>
              <a:ext uri="{FF2B5EF4-FFF2-40B4-BE49-F238E27FC236}">
                <a16:creationId xmlns:a16="http://schemas.microsoft.com/office/drawing/2014/main" id="{79F4CE11-58EE-4E18-B713-31A0C5C6BF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40357" y="350540"/>
            <a:ext cx="1395621" cy="1646302"/>
          </a:xfrm>
          <a:prstGeom prst="rect">
            <a:avLst/>
          </a:prstGeom>
          <a:noFill/>
          <a:ln>
            <a:noFill/>
          </a:ln>
        </p:spPr>
      </p:pic>
      <p:pic>
        <p:nvPicPr>
          <p:cNvPr id="5" name="Imagen 4" descr="Resultado de imagen para ingenieria mecanica electrica san luis gonzaga de ica">
            <a:extLst>
              <a:ext uri="{FF2B5EF4-FFF2-40B4-BE49-F238E27FC236}">
                <a16:creationId xmlns:a16="http://schemas.microsoft.com/office/drawing/2014/main" id="{A935C173-2107-438B-A32E-F44A9E8FBBF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661028" y="208873"/>
            <a:ext cx="1690577" cy="1552686"/>
          </a:xfrm>
          <a:prstGeom prst="rect">
            <a:avLst/>
          </a:prstGeom>
          <a:noFill/>
          <a:ln>
            <a:noFill/>
          </a:ln>
        </p:spPr>
      </p:pic>
    </p:spTree>
    <p:extLst>
      <p:ext uri="{BB962C8B-B14F-4D97-AF65-F5344CB8AC3E}">
        <p14:creationId xmlns:p14="http://schemas.microsoft.com/office/powerpoint/2010/main" val="357197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álisis Termodinámico de un Compresor">
            <a:extLst>
              <a:ext uri="{FF2B5EF4-FFF2-40B4-BE49-F238E27FC236}">
                <a16:creationId xmlns:a16="http://schemas.microsoft.com/office/drawing/2014/main" id="{B76868F4-3730-4942-9C6E-94570AE85A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50" t="20065" r="13775" b="27016"/>
          <a:stretch/>
        </p:blipFill>
        <p:spPr bwMode="auto">
          <a:xfrm>
            <a:off x="1282288" y="2137143"/>
            <a:ext cx="7106802" cy="306217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esquinas redondeadas 1">
            <a:extLst>
              <a:ext uri="{FF2B5EF4-FFF2-40B4-BE49-F238E27FC236}">
                <a16:creationId xmlns:a16="http://schemas.microsoft.com/office/drawing/2014/main" id="{E75D5A6D-54A7-47C3-9142-C9FC8831587F}"/>
              </a:ext>
            </a:extLst>
          </p:cNvPr>
          <p:cNvSpPr/>
          <p:nvPr/>
        </p:nvSpPr>
        <p:spPr>
          <a:xfrm>
            <a:off x="2009553" y="542260"/>
            <a:ext cx="6379537" cy="99946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a:solidFill>
                  <a:srgbClr val="0070C0"/>
                </a:solidFill>
                <a:latin typeface="Arial" panose="020B0604020202020204" pitchFamily="34" charset="0"/>
                <a:cs typeface="Arial" panose="020B0604020202020204" pitchFamily="34" charset="0"/>
              </a:rPr>
              <a:t>VALOR ESPECIFICO A VOLUMEN CONSTANTE</a:t>
            </a:r>
          </a:p>
        </p:txBody>
      </p:sp>
    </p:spTree>
    <p:extLst>
      <p:ext uri="{BB962C8B-B14F-4D97-AF65-F5344CB8AC3E}">
        <p14:creationId xmlns:p14="http://schemas.microsoft.com/office/powerpoint/2010/main" val="336361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1476F95-2474-4918-82AF-59B29E96E935}"/>
              </a:ext>
            </a:extLst>
          </p:cNvPr>
          <p:cNvSpPr/>
          <p:nvPr/>
        </p:nvSpPr>
        <p:spPr>
          <a:xfrm>
            <a:off x="5102110" y="346588"/>
            <a:ext cx="184730" cy="1692771"/>
          </a:xfrm>
          <a:prstGeom prst="rect">
            <a:avLst/>
          </a:prstGeom>
        </p:spPr>
        <p:txBody>
          <a:bodyPr wrap="none">
            <a:spAutoFit/>
          </a:bodyPr>
          <a:lstStyle/>
          <a:p>
            <a:pPr algn="ctr"/>
            <a:endParaRPr lang="es-ES" b="1" dirty="0">
              <a:latin typeface="Times New Roman" panose="02020603050405020304" pitchFamily="18" charset="0"/>
              <a:ea typeface="Times New Roman" panose="02020603050405020304" pitchFamily="18" charset="0"/>
            </a:endParaRPr>
          </a:p>
          <a:p>
            <a:pPr algn="ctr"/>
            <a:endParaRPr lang="es-ES" b="1" dirty="0">
              <a:latin typeface="Times New Roman" panose="02020603050405020304" pitchFamily="18" charset="0"/>
              <a:ea typeface="Times New Roman" panose="02020603050405020304" pitchFamily="18" charset="0"/>
            </a:endParaRPr>
          </a:p>
          <a:p>
            <a:pPr algn="ctr"/>
            <a:endParaRPr lang="es-ES" b="1" dirty="0">
              <a:latin typeface="Times New Roman" panose="02020603050405020304" pitchFamily="18" charset="0"/>
              <a:ea typeface="Times New Roman" panose="02020603050405020304" pitchFamily="18" charset="0"/>
            </a:endParaRPr>
          </a:p>
          <a:p>
            <a:pPr algn="ctr"/>
            <a:endParaRPr lang="es-ES" b="1" dirty="0">
              <a:latin typeface="Times New Roman" panose="02020603050405020304" pitchFamily="18" charset="0"/>
              <a:ea typeface="Times New Roman" panose="02020603050405020304" pitchFamily="18" charset="0"/>
            </a:endParaRPr>
          </a:p>
          <a:p>
            <a:pPr algn="ctr"/>
            <a:endParaRPr lang="es-PE" sz="3200" b="1" dirty="0">
              <a:effectLst/>
              <a:latin typeface="Times New Roman" panose="02020603050405020304" pitchFamily="18" charset="0"/>
              <a:ea typeface="Times New Roman" panose="02020603050405020304" pitchFamily="18" charset="0"/>
            </a:endParaRPr>
          </a:p>
        </p:txBody>
      </p:sp>
      <p:sp>
        <p:nvSpPr>
          <p:cNvPr id="3" name="Rectángulo 2">
            <a:extLst>
              <a:ext uri="{FF2B5EF4-FFF2-40B4-BE49-F238E27FC236}">
                <a16:creationId xmlns:a16="http://schemas.microsoft.com/office/drawing/2014/main" id="{D4EF6809-C6FE-402F-867D-2866FFEC7610}"/>
              </a:ext>
            </a:extLst>
          </p:cNvPr>
          <p:cNvSpPr/>
          <p:nvPr/>
        </p:nvSpPr>
        <p:spPr>
          <a:xfrm>
            <a:off x="1548014" y="1619772"/>
            <a:ext cx="6096000" cy="671915"/>
          </a:xfrm>
          <a:prstGeom prst="rect">
            <a:avLst/>
          </a:prstGeom>
        </p:spPr>
        <p:txBody>
          <a:bodyPr>
            <a:spAutoFit/>
          </a:bodyPr>
          <a:lstStyle/>
          <a:p>
            <a:pPr algn="just">
              <a:lnSpc>
                <a:spcPct val="107000"/>
              </a:lnSpc>
              <a:spcAft>
                <a:spcPts val="0"/>
              </a:spcAft>
            </a:pPr>
            <a:r>
              <a:rPr lang="es-PE" dirty="0">
                <a:latin typeface="Calibri" panose="020F0502020204030204" pitchFamily="34" charset="0"/>
                <a:ea typeface="Times New Roman" panose="02020603050405020304" pitchFamily="18" charset="0"/>
                <a:cs typeface="Calibri" panose="020F0502020204030204" pitchFamily="34" charset="0"/>
              </a:rPr>
              <a:t>Los calores específicos molares de los gases monoatómicos ideales son:</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a:extLst>
              <a:ext uri="{FF2B5EF4-FFF2-40B4-BE49-F238E27FC236}">
                <a16:creationId xmlns:a16="http://schemas.microsoft.com/office/drawing/2014/main" id="{D08CD1E4-FC7D-49BF-9028-F3B29885034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48014" y="2291687"/>
            <a:ext cx="7119468" cy="2151523"/>
          </a:xfrm>
          <a:prstGeom prst="rect">
            <a:avLst/>
          </a:prstGeom>
          <a:noFill/>
          <a:ln>
            <a:noFill/>
          </a:ln>
        </p:spPr>
      </p:pic>
      <p:sp>
        <p:nvSpPr>
          <p:cNvPr id="4" name="Rectángulo: esquinas redondeadas 3">
            <a:extLst>
              <a:ext uri="{FF2B5EF4-FFF2-40B4-BE49-F238E27FC236}">
                <a16:creationId xmlns:a16="http://schemas.microsoft.com/office/drawing/2014/main" id="{FFB51827-F2F3-4718-BD51-12AAA7B65CB8}"/>
              </a:ext>
            </a:extLst>
          </p:cNvPr>
          <p:cNvSpPr/>
          <p:nvPr/>
        </p:nvSpPr>
        <p:spPr>
          <a:xfrm>
            <a:off x="2488019" y="552893"/>
            <a:ext cx="5380074" cy="53162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0070C0"/>
                </a:solidFill>
                <a:latin typeface="Arial" panose="020B0604020202020204" pitchFamily="34" charset="0"/>
                <a:ea typeface="Times New Roman" panose="02020603050405020304" pitchFamily="18" charset="0"/>
                <a:cs typeface="Arial" panose="020B0604020202020204" pitchFamily="34" charset="0"/>
              </a:rPr>
              <a:t>Calores Específicos de Gases</a:t>
            </a:r>
            <a:endParaRPr lang="es-PE" sz="2000"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3962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6EA5B5E-6934-4CF5-B401-CEB25A35641C}"/>
              </a:ext>
            </a:extLst>
          </p:cNvPr>
          <p:cNvSpPr/>
          <p:nvPr/>
        </p:nvSpPr>
        <p:spPr>
          <a:xfrm>
            <a:off x="839972" y="2237020"/>
            <a:ext cx="8771861" cy="3170099"/>
          </a:xfrm>
          <a:prstGeom prst="rect">
            <a:avLst/>
          </a:prstGeom>
        </p:spPr>
        <p:txBody>
          <a:bodyPr wrap="square">
            <a:spAutoFit/>
          </a:bodyPr>
          <a:lstStyle/>
          <a:p>
            <a:pPr algn="just">
              <a:spcAft>
                <a:spcPts val="0"/>
              </a:spcAft>
            </a:pPr>
            <a:r>
              <a:rPr lang="es-ES" sz="2000" dirty="0">
                <a:latin typeface="Arial" panose="020B0604020202020204" pitchFamily="34" charset="0"/>
                <a:ea typeface="Calibri" panose="020F0502020204030204" pitchFamily="34" charset="0"/>
                <a:cs typeface="Arial" panose="020B0604020202020204" pitchFamily="34" charset="0"/>
              </a:rPr>
              <a:t>El comportamiento del calor específico del hidrógeno con el cambio de temperatura, fue muy desconcertante al principio del siglo 20. A bajas temperaturas se comportaba como un gas monoatómico, pero a temperaturas más altas, su calor específico adquiría un valor similar al de otras </a:t>
            </a:r>
            <a:r>
              <a:rPr lang="es-ES" sz="2000" dirty="0">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moléculas diatómicas</a:t>
            </a:r>
            <a:r>
              <a:rPr lang="es-ES" sz="2000" dirty="0">
                <a:latin typeface="Arial" panose="020B0604020202020204" pitchFamily="34" charset="0"/>
                <a:ea typeface="Calibri" panose="020F0502020204030204" pitchFamily="34" charset="0"/>
                <a:cs typeface="Arial" panose="020B0604020202020204" pitchFamily="34" charset="0"/>
              </a:rPr>
              <a:t>. </a:t>
            </a:r>
            <a:r>
              <a:rPr lang="es-ES" sz="2000" dirty="0" err="1">
                <a:latin typeface="Arial" panose="020B0604020202020204" pitchFamily="34" charset="0"/>
                <a:ea typeface="Calibri" panose="020F0502020204030204" pitchFamily="34" charset="0"/>
                <a:cs typeface="Arial" panose="020B0604020202020204" pitchFamily="34" charset="0"/>
              </a:rPr>
              <a:t>Fué</a:t>
            </a:r>
            <a:r>
              <a:rPr lang="es-ES" sz="2000" dirty="0">
                <a:latin typeface="Arial" panose="020B0604020202020204" pitchFamily="34" charset="0"/>
                <a:ea typeface="Calibri" panose="020F0502020204030204" pitchFamily="34" charset="0"/>
                <a:cs typeface="Arial" panose="020B0604020202020204" pitchFamily="34" charset="0"/>
              </a:rPr>
              <a:t> necesario esperar al desarrollo de la teoría cuántica, para demostrar que el hidrógeno diatómico, con su pequeña inercia rotacional, necesitaba una gran cantidad de energía para excitar su primer estado cuántico de rotación molecular. Como no podía conseguir esa cantidad de energía a bajas temperaturas, actuaba como un gas monoatómico</a:t>
            </a:r>
            <a:endParaRPr lang="es-PE"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ángulo: esquinas redondeadas 2">
            <a:extLst>
              <a:ext uri="{FF2B5EF4-FFF2-40B4-BE49-F238E27FC236}">
                <a16:creationId xmlns:a16="http://schemas.microsoft.com/office/drawing/2014/main" id="{590E713F-7F94-460D-9144-DABA381DCFD7}"/>
              </a:ext>
            </a:extLst>
          </p:cNvPr>
          <p:cNvSpPr/>
          <p:nvPr/>
        </p:nvSpPr>
        <p:spPr>
          <a:xfrm>
            <a:off x="2785730" y="935665"/>
            <a:ext cx="5497033" cy="54599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0070C0"/>
                </a:solidFill>
                <a:latin typeface="Arial" panose="020B0604020202020204" pitchFamily="34" charset="0"/>
                <a:ea typeface="Times New Roman" panose="02020603050405020304" pitchFamily="18" charset="0"/>
                <a:cs typeface="Arial" panose="020B0604020202020204" pitchFamily="34" charset="0"/>
              </a:rPr>
              <a:t>Calor Específico del Hidrógeno</a:t>
            </a:r>
            <a:endParaRPr lang="es-PE" sz="2000"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03401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63B8FE8-39EB-4FE2-9047-4C6B1971E02A}"/>
              </a:ext>
            </a:extLst>
          </p:cNvPr>
          <p:cNvSpPr/>
          <p:nvPr/>
        </p:nvSpPr>
        <p:spPr>
          <a:xfrm>
            <a:off x="584790" y="1127350"/>
            <a:ext cx="8261497" cy="1200329"/>
          </a:xfrm>
          <a:prstGeom prst="rect">
            <a:avLst/>
          </a:prstGeom>
        </p:spPr>
        <p:txBody>
          <a:bodyPr wrap="square">
            <a:spAutoFit/>
          </a:bodyPr>
          <a:lstStyle/>
          <a:p>
            <a:r>
              <a:rPr lang="es-ES" dirty="0"/>
              <a:t>1) Un hombre de 80kg tuvo una fiebre de 39</a:t>
            </a:r>
            <a:r>
              <a:rPr lang="he-IL" dirty="0"/>
              <a:t>֯</a:t>
            </a:r>
            <a:r>
              <a:rPr lang="es-ES" dirty="0"/>
              <a:t> En ves de la temperatura normal de 37</a:t>
            </a:r>
            <a:r>
              <a:rPr lang="he-IL" dirty="0"/>
              <a:t>֯</a:t>
            </a:r>
            <a:r>
              <a:rPr lang="es-ES" dirty="0"/>
              <a:t> C. Suponiendo que el cuerpo humano es agua en su </a:t>
            </a:r>
            <a:r>
              <a:rPr lang="es-ES" dirty="0" err="1"/>
              <a:t>mayoría¿Cuánto</a:t>
            </a:r>
            <a:r>
              <a:rPr lang="es-ES" dirty="0"/>
              <a:t> calor se requirió para elevar su temperatura a esa cantidad?</a:t>
            </a:r>
            <a:br>
              <a:rPr lang="es-ES" dirty="0"/>
            </a:br>
            <a:endParaRPr lang="es-PE" dirty="0"/>
          </a:p>
        </p:txBody>
      </p:sp>
      <mc:AlternateContent xmlns:mc="http://schemas.openxmlformats.org/markup-compatibility/2006">
        <mc:Choice xmlns:a14="http://schemas.microsoft.com/office/drawing/2010/main" Requires="a14">
          <p:sp>
            <p:nvSpPr>
              <p:cNvPr id="3" name="Rectángulo 2">
                <a:extLst>
                  <a:ext uri="{FF2B5EF4-FFF2-40B4-BE49-F238E27FC236}">
                    <a16:creationId xmlns:a16="http://schemas.microsoft.com/office/drawing/2014/main" id="{68D39DD7-74BB-4314-896B-03F05E87D184}"/>
                  </a:ext>
                </a:extLst>
              </p:cNvPr>
              <p:cNvSpPr/>
              <p:nvPr/>
            </p:nvSpPr>
            <p:spPr>
              <a:xfrm>
                <a:off x="1180214" y="2757519"/>
                <a:ext cx="7740502" cy="3792705"/>
              </a:xfrm>
              <a:prstGeom prst="rect">
                <a:avLst/>
              </a:prstGeom>
            </p:spPr>
            <p:txBody>
              <a:bodyPr wrap="square">
                <a:spAutoFit/>
              </a:bodyPr>
              <a:lstStyle/>
              <a:p>
                <a:pPr lvl="2"/>
                <a:r>
                  <a:rPr lang="es-ES" sz="2800" b="1" dirty="0"/>
                  <a:t>Q=</a:t>
                </a:r>
                <a:r>
                  <a:rPr lang="es-ES" sz="2800" b="1" dirty="0" err="1"/>
                  <a:t>m.c</a:t>
                </a:r>
                <a:r>
                  <a:rPr lang="es-ES" sz="2800" b="1" dirty="0"/>
                  <a:t>.</a:t>
                </a:r>
                <a14:m>
                  <m:oMath xmlns:m="http://schemas.openxmlformats.org/officeDocument/2006/math">
                    <m:r>
                      <a:rPr lang="es-ES" sz="2800" b="1" i="1">
                        <a:latin typeface="Cambria Math" panose="02040503050406030204" pitchFamily="18" charset="0"/>
                      </a:rPr>
                      <m:t>⍙</m:t>
                    </m:r>
                  </m:oMath>
                </a14:m>
                <a:r>
                  <a:rPr lang="es-ES" sz="2800" b="1" dirty="0"/>
                  <a:t>T </a:t>
                </a:r>
              </a:p>
              <a:p>
                <a:pPr lvl="2"/>
                <a:endParaRPr lang="es-ES" sz="2000" b="1" dirty="0"/>
              </a:p>
              <a:p>
                <a:r>
                  <a:rPr lang="es-ES" sz="2000" dirty="0"/>
                  <a:t>Suponiendo que el cuerpo humano es 100% agua            Con 83% lo que se conforma de agua el cuerpo </a:t>
                </a:r>
              </a:p>
              <a:p>
                <a:r>
                  <a:rPr lang="es-ES" sz="2000" dirty="0"/>
                  <a:t>Calor especifico del agua C = 4190J/KG</a:t>
                </a:r>
                <a:r>
                  <a:rPr lang="es-ES" sz="3200" dirty="0"/>
                  <a:t>.</a:t>
                </a:r>
                <a:r>
                  <a:rPr lang="he-IL" sz="3200" dirty="0"/>
                  <a:t>֯</a:t>
                </a:r>
                <a:r>
                  <a:rPr lang="es-ES" sz="2000" dirty="0"/>
                  <a:t>K  	                   humano.</a:t>
                </a:r>
              </a:p>
              <a:p>
                <a:r>
                  <a:rPr lang="es-ES" sz="2000" dirty="0">
                    <a:latin typeface="Cambria Math" panose="02040503050406030204" pitchFamily="18" charset="0"/>
                    <a:ea typeface="Cambria Math" panose="02040503050406030204" pitchFamily="18" charset="0"/>
                  </a:rPr>
                  <a:t>⍙T=39</a:t>
                </a:r>
                <a:r>
                  <a:rPr lang="he-IL" sz="2000" dirty="0">
                    <a:latin typeface="Calibri" panose="020F0502020204030204" pitchFamily="34" charset="0"/>
                    <a:ea typeface="Cambria Math" panose="02040503050406030204" pitchFamily="18" charset="0"/>
                    <a:cs typeface="Calibri" panose="020F0502020204030204" pitchFamily="34" charset="0"/>
                  </a:rPr>
                  <a:t>֯</a:t>
                </a:r>
                <a:r>
                  <a:rPr lang="es-ES" sz="2000" dirty="0">
                    <a:latin typeface="Calibri" panose="020F0502020204030204" pitchFamily="34" charset="0"/>
                    <a:ea typeface="Cambria Math" panose="02040503050406030204" pitchFamily="18" charset="0"/>
                    <a:cs typeface="Calibri" panose="020F0502020204030204" pitchFamily="34" charset="0"/>
                  </a:rPr>
                  <a:t> – 37 ͦ = 2C ͦ                                                                     Q=(80kg)(3480J/KG.K ͦ)(2K ͦ)</a:t>
                </a:r>
              </a:p>
              <a:p>
                <a:r>
                  <a:rPr lang="es-ES" sz="2000" dirty="0">
                    <a:latin typeface="Calibri" panose="020F0502020204030204" pitchFamily="34" charset="0"/>
                    <a:ea typeface="Cambria Math" panose="02040503050406030204" pitchFamily="18" charset="0"/>
                    <a:cs typeface="Calibri" panose="020F0502020204030204" pitchFamily="34" charset="0"/>
                  </a:rPr>
                  <a:t>Q=(80KG)(4190J/KG.K ͦ)(2K ͦ)                                                     Q=5,6x </a:t>
                </a:r>
                <a14:m>
                  <m:oMath xmlns:m="http://schemas.openxmlformats.org/officeDocument/2006/math">
                    <m:sSup>
                      <m:sSupPr>
                        <m:ctrlPr>
                          <a:rPr lang="es-ES" sz="2000" i="1">
                            <a:latin typeface="Cambria Math" panose="02040503050406030204" pitchFamily="18" charset="0"/>
                            <a:ea typeface="Cambria Math" panose="02040503050406030204" pitchFamily="18" charset="0"/>
                            <a:cs typeface="Calibri" panose="020F0502020204030204" pitchFamily="34" charset="0"/>
                          </a:rPr>
                        </m:ctrlPr>
                      </m:sSupPr>
                      <m:e>
                        <m:r>
                          <a:rPr lang="es-ES" sz="2000" i="1">
                            <a:latin typeface="Cambria Math" panose="02040503050406030204" pitchFamily="18" charset="0"/>
                            <a:ea typeface="Cambria Math" panose="02040503050406030204" pitchFamily="18" charset="0"/>
                            <a:cs typeface="Calibri" panose="020F0502020204030204" pitchFamily="34" charset="0"/>
                          </a:rPr>
                          <m:t>10</m:t>
                        </m:r>
                      </m:e>
                      <m:sup>
                        <m:r>
                          <a:rPr lang="es-ES" sz="2000" i="1">
                            <a:latin typeface="Cambria Math" panose="02040503050406030204" pitchFamily="18" charset="0"/>
                            <a:ea typeface="Cambria Math" panose="02040503050406030204" pitchFamily="18" charset="0"/>
                            <a:cs typeface="Calibri" panose="020F0502020204030204" pitchFamily="34" charset="0"/>
                          </a:rPr>
                          <m:t>5</m:t>
                        </m:r>
                      </m:sup>
                    </m:sSup>
                    <m:r>
                      <m:rPr>
                        <m:sty m:val="p"/>
                      </m:rPr>
                      <a:rPr lang="es-ES" sz="2000">
                        <a:latin typeface="Cambria Math" panose="02040503050406030204" pitchFamily="18" charset="0"/>
                        <a:ea typeface="Cambria Math" panose="02040503050406030204" pitchFamily="18" charset="0"/>
                        <a:cs typeface="Calibri" panose="020F0502020204030204" pitchFamily="34" charset="0"/>
                      </a:rPr>
                      <m:t>J</m:t>
                    </m:r>
                  </m:oMath>
                </a14:m>
                <a:r>
                  <a:rPr lang="es-ES" sz="2000" dirty="0">
                    <a:latin typeface="Calibri" panose="020F0502020204030204" pitchFamily="34" charset="0"/>
                    <a:ea typeface="Cambria Math" panose="02040503050406030204" pitchFamily="18" charset="0"/>
                    <a:cs typeface="Calibri" panose="020F0502020204030204" pitchFamily="34" charset="0"/>
                  </a:rPr>
                  <a:t>                                     </a:t>
                </a:r>
              </a:p>
              <a:p>
                <a:r>
                  <a:rPr lang="es-ES" sz="2000" dirty="0">
                    <a:latin typeface="Calibri" panose="020F0502020204030204" pitchFamily="34" charset="0"/>
                    <a:ea typeface="Cambria Math" panose="02040503050406030204" pitchFamily="18" charset="0"/>
                    <a:cs typeface="Calibri" panose="020F0502020204030204" pitchFamily="34" charset="0"/>
                  </a:rPr>
                  <a:t>Q=6.7x</a:t>
                </a:r>
                <a14:m>
                  <m:oMath xmlns:m="http://schemas.openxmlformats.org/officeDocument/2006/math">
                    <m:sSup>
                      <m:sSupPr>
                        <m:ctrlPr>
                          <a:rPr lang="es-ES" sz="2000" i="1">
                            <a:latin typeface="Cambria Math" panose="02040503050406030204" pitchFamily="18" charset="0"/>
                            <a:ea typeface="Cambria Math" panose="02040503050406030204" pitchFamily="18" charset="0"/>
                            <a:cs typeface="Calibri" panose="020F0502020204030204" pitchFamily="34" charset="0"/>
                          </a:rPr>
                        </m:ctrlPr>
                      </m:sSupPr>
                      <m:e>
                        <m:r>
                          <a:rPr lang="es-ES" sz="2000" i="1">
                            <a:latin typeface="Cambria Math" panose="02040503050406030204" pitchFamily="18" charset="0"/>
                            <a:ea typeface="Cambria Math" panose="02040503050406030204" pitchFamily="18" charset="0"/>
                            <a:cs typeface="Calibri" panose="020F0502020204030204" pitchFamily="34" charset="0"/>
                          </a:rPr>
                          <m:t>10</m:t>
                        </m:r>
                      </m:e>
                      <m:sup>
                        <m:r>
                          <a:rPr lang="es-ES" sz="2000" i="1">
                            <a:latin typeface="Cambria Math" panose="02040503050406030204" pitchFamily="18" charset="0"/>
                            <a:ea typeface="Cambria Math" panose="02040503050406030204" pitchFamily="18" charset="0"/>
                            <a:cs typeface="Calibri" panose="020F0502020204030204" pitchFamily="34" charset="0"/>
                          </a:rPr>
                          <m:t>5</m:t>
                        </m:r>
                      </m:sup>
                    </m:sSup>
                    <m:r>
                      <m:rPr>
                        <m:sty m:val="p"/>
                      </m:rPr>
                      <a:rPr lang="es-ES" sz="2000">
                        <a:latin typeface="Cambria Math" panose="02040503050406030204" pitchFamily="18" charset="0"/>
                        <a:ea typeface="Cambria Math" panose="02040503050406030204" pitchFamily="18" charset="0"/>
                        <a:cs typeface="Calibri" panose="020F0502020204030204" pitchFamily="34" charset="0"/>
                      </a:rPr>
                      <m:t>J</m:t>
                    </m:r>
                  </m:oMath>
                </a14:m>
                <a:r>
                  <a:rPr lang="es-ES" sz="2000" dirty="0"/>
                  <a:t>       = 160 kcal				                       Q=133 </a:t>
                </a:r>
                <a:r>
                  <a:rPr lang="es-ES" sz="2000" dirty="0" err="1"/>
                  <a:t>kCal</a:t>
                </a:r>
                <a:endParaRPr lang="es-ES" sz="2000" dirty="0"/>
              </a:p>
            </p:txBody>
          </p:sp>
        </mc:Choice>
        <mc:Fallback>
          <p:sp>
            <p:nvSpPr>
              <p:cNvPr id="3" name="Rectángulo 2">
                <a:extLst>
                  <a:ext uri="{FF2B5EF4-FFF2-40B4-BE49-F238E27FC236}">
                    <a16:creationId xmlns:a16="http://schemas.microsoft.com/office/drawing/2014/main" id="{68D39DD7-74BB-4314-896B-03F05E87D184}"/>
                  </a:ext>
                </a:extLst>
              </p:cNvPr>
              <p:cNvSpPr>
                <a:spLocks noRot="1" noChangeAspect="1" noMove="1" noResize="1" noEditPoints="1" noAdjustHandles="1" noChangeArrowheads="1" noChangeShapeType="1" noTextEdit="1"/>
              </p:cNvSpPr>
              <p:nvPr/>
            </p:nvSpPr>
            <p:spPr>
              <a:xfrm>
                <a:off x="1180214" y="2757519"/>
                <a:ext cx="7740502" cy="3792705"/>
              </a:xfrm>
              <a:prstGeom prst="rect">
                <a:avLst/>
              </a:prstGeom>
              <a:blipFill>
                <a:blip r:embed="rId2"/>
                <a:stretch>
                  <a:fillRect l="-867" t="-1445" r="-23089" b="-1766"/>
                </a:stretch>
              </a:blipFill>
            </p:spPr>
            <p:txBody>
              <a:bodyPr/>
              <a:lstStyle/>
              <a:p>
                <a:r>
                  <a:rPr lang="es-PE">
                    <a:noFill/>
                  </a:rPr>
                  <a:t> </a:t>
                </a:r>
              </a:p>
            </p:txBody>
          </p:sp>
        </mc:Fallback>
      </mc:AlternateContent>
      <p:sp>
        <p:nvSpPr>
          <p:cNvPr id="4" name="Rectángulo: esquinas redondeadas 3">
            <a:extLst>
              <a:ext uri="{FF2B5EF4-FFF2-40B4-BE49-F238E27FC236}">
                <a16:creationId xmlns:a16="http://schemas.microsoft.com/office/drawing/2014/main" id="{86E1549F-EDDD-4394-AAF8-36E08BFE80DF}"/>
              </a:ext>
            </a:extLst>
          </p:cNvPr>
          <p:cNvSpPr/>
          <p:nvPr/>
        </p:nvSpPr>
        <p:spPr>
          <a:xfrm>
            <a:off x="2955851" y="202019"/>
            <a:ext cx="3678865" cy="49549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solidFill>
                  <a:schemeClr val="accent2"/>
                </a:solidFill>
                <a:latin typeface="Arial" panose="020B0604020202020204" pitchFamily="34" charset="0"/>
                <a:cs typeface="Arial" panose="020B0604020202020204" pitchFamily="34" charset="0"/>
              </a:rPr>
              <a:t>EJERCICIOS 1</a:t>
            </a:r>
          </a:p>
        </p:txBody>
      </p:sp>
    </p:spTree>
    <p:extLst>
      <p:ext uri="{BB962C8B-B14F-4D97-AF65-F5344CB8AC3E}">
        <p14:creationId xmlns:p14="http://schemas.microsoft.com/office/powerpoint/2010/main" val="3294649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0F590E5-02D1-4FAA-BF5C-213C4027FF1B}"/>
              </a:ext>
            </a:extLst>
          </p:cNvPr>
          <p:cNvSpPr/>
          <p:nvPr/>
        </p:nvSpPr>
        <p:spPr>
          <a:xfrm>
            <a:off x="935665" y="1021853"/>
            <a:ext cx="6932429" cy="646331"/>
          </a:xfrm>
          <a:prstGeom prst="rect">
            <a:avLst/>
          </a:prstGeom>
        </p:spPr>
        <p:txBody>
          <a:bodyPr wrap="square">
            <a:spAutoFit/>
          </a:bodyPr>
          <a:lstStyle/>
          <a:p>
            <a:r>
              <a:rPr lang="es-ES" dirty="0"/>
              <a:t>Calcular la presión del gas ideal a 40 grados centígrados , a 200ml de volumen y 1,20mol</a:t>
            </a:r>
            <a:endParaRPr lang="es-PE" dirty="0"/>
          </a:p>
        </p:txBody>
      </p:sp>
      <p:sp>
        <p:nvSpPr>
          <p:cNvPr id="3" name="Rectángulo 2">
            <a:extLst>
              <a:ext uri="{FF2B5EF4-FFF2-40B4-BE49-F238E27FC236}">
                <a16:creationId xmlns:a16="http://schemas.microsoft.com/office/drawing/2014/main" id="{D0EAD3ED-B8FB-4A23-95BF-245E6659F165}"/>
              </a:ext>
            </a:extLst>
          </p:cNvPr>
          <p:cNvSpPr/>
          <p:nvPr/>
        </p:nvSpPr>
        <p:spPr>
          <a:xfrm>
            <a:off x="1087789" y="2436927"/>
            <a:ext cx="2846257" cy="13364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b="1" dirty="0"/>
              <a:t>T=40 ͦC= 313 ͦK</a:t>
            </a:r>
          </a:p>
          <a:p>
            <a:r>
              <a:rPr lang="es-ES" b="1" dirty="0"/>
              <a:t>V=200ml = 0,2L</a:t>
            </a:r>
          </a:p>
          <a:p>
            <a:r>
              <a:rPr lang="es-ES" b="1" dirty="0"/>
              <a:t>n= 1,20mol</a:t>
            </a:r>
          </a:p>
          <a:p>
            <a:r>
              <a:rPr lang="es-ES" b="1" dirty="0"/>
              <a:t>P=?</a:t>
            </a:r>
          </a:p>
        </p:txBody>
      </p:sp>
      <p:sp>
        <p:nvSpPr>
          <p:cNvPr id="4" name="Rectángulo 3">
            <a:extLst>
              <a:ext uri="{FF2B5EF4-FFF2-40B4-BE49-F238E27FC236}">
                <a16:creationId xmlns:a16="http://schemas.microsoft.com/office/drawing/2014/main" id="{1AA67978-8EC6-4D5B-A7E8-6EE53CDB8D72}"/>
              </a:ext>
            </a:extLst>
          </p:cNvPr>
          <p:cNvSpPr/>
          <p:nvPr/>
        </p:nvSpPr>
        <p:spPr>
          <a:xfrm>
            <a:off x="6198365" y="2553323"/>
            <a:ext cx="2674034" cy="10832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t>PV=</a:t>
            </a:r>
            <a:r>
              <a:rPr lang="es-ES" b="1" dirty="0" err="1"/>
              <a:t>nRT</a:t>
            </a:r>
            <a:endParaRPr lang="es-ES" b="1" dirty="0"/>
          </a:p>
        </p:txBody>
      </p:sp>
      <mc:AlternateContent xmlns:mc="http://schemas.openxmlformats.org/markup-compatibility/2006">
        <mc:Choice xmlns:a14="http://schemas.microsoft.com/office/drawing/2010/main" Requires="a14">
          <p:sp>
            <p:nvSpPr>
              <p:cNvPr id="6" name="Rectángulo 5">
                <a:extLst>
                  <a:ext uri="{FF2B5EF4-FFF2-40B4-BE49-F238E27FC236}">
                    <a16:creationId xmlns:a16="http://schemas.microsoft.com/office/drawing/2014/main" id="{8B4ED485-9CBE-4D6D-A0C5-3E8DA4CBDB56}"/>
                  </a:ext>
                </a:extLst>
              </p:cNvPr>
              <p:cNvSpPr/>
              <p:nvPr/>
            </p:nvSpPr>
            <p:spPr>
              <a:xfrm>
                <a:off x="6324974" y="4304677"/>
                <a:ext cx="2547425" cy="14771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2000" b="1" dirty="0"/>
                  <a:t>Constante universal de los gases.</a:t>
                </a:r>
              </a:p>
              <a:p>
                <a:pPr algn="ctr"/>
                <a:r>
                  <a:rPr lang="es-ES" sz="2000" b="1" dirty="0"/>
                  <a:t>R=0,082</a:t>
                </a:r>
                <a14:m>
                  <m:oMath xmlns:m="http://schemas.openxmlformats.org/officeDocument/2006/math">
                    <m:f>
                      <m:fPr>
                        <m:ctrlPr>
                          <a:rPr lang="es-ES" sz="2000" b="1" i="1" smtClean="0">
                            <a:latin typeface="Cambria Math" panose="02040503050406030204" pitchFamily="18" charset="0"/>
                          </a:rPr>
                        </m:ctrlPr>
                      </m:fPr>
                      <m:num>
                        <m:r>
                          <a:rPr lang="es-ES" sz="2000" b="1" i="1" smtClean="0">
                            <a:latin typeface="Cambria Math" panose="02040503050406030204" pitchFamily="18" charset="0"/>
                          </a:rPr>
                          <m:t>𝑳</m:t>
                        </m:r>
                        <m:r>
                          <a:rPr lang="es-ES" sz="2000" b="1" i="1" smtClean="0">
                            <a:latin typeface="Cambria Math" panose="02040503050406030204" pitchFamily="18" charset="0"/>
                          </a:rPr>
                          <m:t>.</m:t>
                        </m:r>
                        <m:r>
                          <a:rPr lang="es-ES" sz="2000" b="1" i="1" smtClean="0">
                            <a:latin typeface="Cambria Math" panose="02040503050406030204" pitchFamily="18" charset="0"/>
                          </a:rPr>
                          <m:t>𝒂𝒕𝒎</m:t>
                        </m:r>
                      </m:num>
                      <m:den>
                        <m:r>
                          <a:rPr lang="es-ES" sz="2000" b="1" i="1" smtClean="0">
                            <a:latin typeface="Cambria Math" panose="02040503050406030204" pitchFamily="18" charset="0"/>
                          </a:rPr>
                          <m:t>𝒎𝒐𝒍</m:t>
                        </m:r>
                        <m:r>
                          <a:rPr lang="es-ES" sz="2000" b="1" i="1" smtClean="0">
                            <a:latin typeface="Cambria Math" panose="02040503050406030204" pitchFamily="18" charset="0"/>
                          </a:rPr>
                          <m:t>.</m:t>
                        </m:r>
                        <m:r>
                          <a:rPr lang="es-ES" sz="2000" b="1" i="1" smtClean="0">
                            <a:latin typeface="Cambria Math" panose="02040503050406030204" pitchFamily="18" charset="0"/>
                          </a:rPr>
                          <m:t>𝑲</m:t>
                        </m:r>
                      </m:den>
                    </m:f>
                  </m:oMath>
                </a14:m>
                <a:endParaRPr lang="es-ES" b="1" dirty="0"/>
              </a:p>
            </p:txBody>
          </p:sp>
        </mc:Choice>
        <mc:Fallback>
          <p:sp>
            <p:nvSpPr>
              <p:cNvPr id="6" name="Rectángulo 5">
                <a:extLst>
                  <a:ext uri="{FF2B5EF4-FFF2-40B4-BE49-F238E27FC236}">
                    <a16:creationId xmlns:a16="http://schemas.microsoft.com/office/drawing/2014/main" id="{8B4ED485-9CBE-4D6D-A0C5-3E8DA4CBDB56}"/>
                  </a:ext>
                </a:extLst>
              </p:cNvPr>
              <p:cNvSpPr>
                <a:spLocks noRot="1" noChangeAspect="1" noMove="1" noResize="1" noEditPoints="1" noAdjustHandles="1" noChangeArrowheads="1" noChangeShapeType="1" noTextEdit="1"/>
              </p:cNvSpPr>
              <p:nvPr/>
            </p:nvSpPr>
            <p:spPr>
              <a:xfrm>
                <a:off x="6324974" y="4304677"/>
                <a:ext cx="2547425" cy="1477107"/>
              </a:xfrm>
              <a:prstGeom prst="rect">
                <a:avLst/>
              </a:prstGeom>
              <a:blipFill>
                <a:blip r:embed="rId2"/>
                <a:stretch>
                  <a:fillRect l="-2381" r="-4524"/>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7" name="Rectángulo 6">
                <a:extLst>
                  <a:ext uri="{FF2B5EF4-FFF2-40B4-BE49-F238E27FC236}">
                    <a16:creationId xmlns:a16="http://schemas.microsoft.com/office/drawing/2014/main" id="{F943755B-4B8F-4BC1-8B4A-1E4E194F6B1D}"/>
                  </a:ext>
                </a:extLst>
              </p:cNvPr>
              <p:cNvSpPr/>
              <p:nvPr/>
            </p:nvSpPr>
            <p:spPr>
              <a:xfrm>
                <a:off x="854149" y="4652425"/>
                <a:ext cx="4079358" cy="1183722"/>
              </a:xfrm>
              <a:prstGeom prst="rect">
                <a:avLst/>
              </a:prstGeom>
            </p:spPr>
            <p:txBody>
              <a:bodyPr wrap="square">
                <a:spAutoFit/>
              </a:bodyPr>
              <a:lstStyle/>
              <a:p>
                <a:r>
                  <a:rPr lang="es-ES" dirty="0"/>
                  <a:t>P= </a:t>
                </a:r>
                <a14:m>
                  <m:oMath xmlns:m="http://schemas.openxmlformats.org/officeDocument/2006/math">
                    <m:f>
                      <m:fPr>
                        <m:ctrlPr>
                          <a:rPr lang="es-ES" i="1">
                            <a:latin typeface="Cambria Math" panose="02040503050406030204" pitchFamily="18" charset="0"/>
                          </a:rPr>
                        </m:ctrlPr>
                      </m:fPr>
                      <m:num>
                        <m:r>
                          <a:rPr lang="es-ES" i="1">
                            <a:latin typeface="Cambria Math" panose="02040503050406030204" pitchFamily="18" charset="0"/>
                          </a:rPr>
                          <m:t>𝑛𝑅𝑇</m:t>
                        </m:r>
                      </m:num>
                      <m:den>
                        <m:r>
                          <a:rPr lang="es-ES" i="1">
                            <a:latin typeface="Cambria Math" panose="02040503050406030204" pitchFamily="18" charset="0"/>
                          </a:rPr>
                          <m:t>𝑉</m:t>
                        </m:r>
                      </m:den>
                    </m:f>
                  </m:oMath>
                </a14:m>
                <a:r>
                  <a:rPr lang="es-ES" dirty="0"/>
                  <a:t>= </a:t>
                </a:r>
                <a14:m>
                  <m:oMath xmlns:m="http://schemas.openxmlformats.org/officeDocument/2006/math">
                    <m:f>
                      <m:fPr>
                        <m:ctrlPr>
                          <a:rPr lang="es-ES" i="1">
                            <a:latin typeface="Cambria Math" panose="02040503050406030204" pitchFamily="18" charset="0"/>
                          </a:rPr>
                        </m:ctrlPr>
                      </m:fPr>
                      <m:num>
                        <m:r>
                          <a:rPr lang="es-ES" i="1">
                            <a:latin typeface="Cambria Math" panose="02040503050406030204" pitchFamily="18" charset="0"/>
                          </a:rPr>
                          <m:t>(</m:t>
                        </m:r>
                        <m:r>
                          <a:rPr lang="es-ES" i="1">
                            <a:latin typeface="Cambria Math" panose="02040503050406030204" pitchFamily="18" charset="0"/>
                          </a:rPr>
                          <m:t>1</m:t>
                        </m:r>
                        <m:r>
                          <a:rPr lang="es-ES" i="1">
                            <a:latin typeface="Cambria Math" panose="02040503050406030204" pitchFamily="18" charset="0"/>
                          </a:rPr>
                          <m:t>,</m:t>
                        </m:r>
                        <m:r>
                          <a:rPr lang="es-ES" i="1">
                            <a:latin typeface="Cambria Math" panose="02040503050406030204" pitchFamily="18" charset="0"/>
                          </a:rPr>
                          <m:t>20</m:t>
                        </m:r>
                        <m:r>
                          <a:rPr lang="es-ES" i="1">
                            <a:latin typeface="Cambria Math" panose="02040503050406030204" pitchFamily="18" charset="0"/>
                          </a:rPr>
                          <m:t>𝑚𝑜𝑙</m:t>
                        </m:r>
                        <m:r>
                          <a:rPr lang="es-ES" i="1">
                            <a:latin typeface="Cambria Math" panose="02040503050406030204" pitchFamily="18" charset="0"/>
                          </a:rPr>
                          <m:t>)(</m:t>
                        </m:r>
                        <m:r>
                          <a:rPr lang="es-ES" i="1">
                            <a:latin typeface="Cambria Math" panose="02040503050406030204" pitchFamily="18" charset="0"/>
                          </a:rPr>
                          <m:t>0</m:t>
                        </m:r>
                        <m:r>
                          <a:rPr lang="es-ES" i="1">
                            <a:latin typeface="Cambria Math" panose="02040503050406030204" pitchFamily="18" charset="0"/>
                          </a:rPr>
                          <m:t>,</m:t>
                        </m:r>
                        <m:r>
                          <a:rPr lang="es-ES" i="1">
                            <a:latin typeface="Cambria Math" panose="02040503050406030204" pitchFamily="18" charset="0"/>
                          </a:rPr>
                          <m:t>082</m:t>
                        </m:r>
                        <m:f>
                          <m:fPr>
                            <m:ctrlPr>
                              <a:rPr lang="es-ES" b="1" i="1">
                                <a:latin typeface="Cambria Math" panose="02040503050406030204" pitchFamily="18" charset="0"/>
                              </a:rPr>
                            </m:ctrlPr>
                          </m:fPr>
                          <m:num>
                            <m:r>
                              <a:rPr lang="es-ES" b="1" i="1">
                                <a:latin typeface="Cambria Math" panose="02040503050406030204" pitchFamily="18" charset="0"/>
                              </a:rPr>
                              <m:t>𝑳</m:t>
                            </m:r>
                            <m:r>
                              <a:rPr lang="es-ES" b="1" i="1">
                                <a:latin typeface="Cambria Math" panose="02040503050406030204" pitchFamily="18" charset="0"/>
                              </a:rPr>
                              <m:t>.</m:t>
                            </m:r>
                            <m:r>
                              <a:rPr lang="es-ES" b="1" i="1">
                                <a:latin typeface="Cambria Math" panose="02040503050406030204" pitchFamily="18" charset="0"/>
                              </a:rPr>
                              <m:t>𝒂𝒕𝒎</m:t>
                            </m:r>
                          </m:num>
                          <m:den>
                            <m:r>
                              <a:rPr lang="es-ES" b="1" i="1">
                                <a:latin typeface="Cambria Math" panose="02040503050406030204" pitchFamily="18" charset="0"/>
                              </a:rPr>
                              <m:t>𝒎𝒐𝒍</m:t>
                            </m:r>
                            <m:r>
                              <a:rPr lang="es-ES" b="1" i="1">
                                <a:latin typeface="Cambria Math" panose="02040503050406030204" pitchFamily="18" charset="0"/>
                              </a:rPr>
                              <m:t>.</m:t>
                            </m:r>
                            <m:r>
                              <a:rPr lang="es-ES" b="1" i="1">
                                <a:latin typeface="Cambria Math" panose="02040503050406030204" pitchFamily="18" charset="0"/>
                              </a:rPr>
                              <m:t>𝑲</m:t>
                            </m:r>
                          </m:den>
                        </m:f>
                        <m:r>
                          <a:rPr lang="es-ES" i="1">
                            <a:latin typeface="Cambria Math" panose="02040503050406030204" pitchFamily="18" charset="0"/>
                          </a:rPr>
                          <m:t>)(</m:t>
                        </m:r>
                        <m:r>
                          <a:rPr lang="es-ES" i="1">
                            <a:latin typeface="Cambria Math" panose="02040503050406030204" pitchFamily="18" charset="0"/>
                          </a:rPr>
                          <m:t>313</m:t>
                        </m:r>
                        <m:r>
                          <a:rPr lang="es-ES" i="1">
                            <a:latin typeface="Cambria Math" panose="02040503050406030204" pitchFamily="18" charset="0"/>
                          </a:rPr>
                          <m:t>𝐾</m:t>
                        </m:r>
                        <m:r>
                          <a:rPr lang="es-ES" i="1">
                            <a:latin typeface="Cambria Math" panose="02040503050406030204" pitchFamily="18" charset="0"/>
                          </a:rPr>
                          <m:t>)</m:t>
                        </m:r>
                      </m:num>
                      <m:den>
                        <m:r>
                          <a:rPr lang="es-ES" i="1">
                            <a:latin typeface="Cambria Math" panose="02040503050406030204" pitchFamily="18" charset="0"/>
                          </a:rPr>
                          <m:t>0</m:t>
                        </m:r>
                        <m:r>
                          <a:rPr lang="es-ES" i="1">
                            <a:latin typeface="Cambria Math" panose="02040503050406030204" pitchFamily="18" charset="0"/>
                          </a:rPr>
                          <m:t>,</m:t>
                        </m:r>
                        <m:r>
                          <a:rPr lang="es-ES" i="1">
                            <a:latin typeface="Cambria Math" panose="02040503050406030204" pitchFamily="18" charset="0"/>
                          </a:rPr>
                          <m:t>2</m:t>
                        </m:r>
                        <m:r>
                          <a:rPr lang="es-ES" i="1">
                            <a:latin typeface="Cambria Math" panose="02040503050406030204" pitchFamily="18" charset="0"/>
                          </a:rPr>
                          <m:t>𝐿</m:t>
                        </m:r>
                      </m:den>
                    </m:f>
                  </m:oMath>
                </a14:m>
                <a:endParaRPr lang="es-ES" dirty="0"/>
              </a:p>
              <a:p>
                <a:endParaRPr lang="es-ES" dirty="0"/>
              </a:p>
              <a:p>
                <a:r>
                  <a:rPr lang="es-ES" dirty="0"/>
                  <a:t>P=153atm</a:t>
                </a:r>
              </a:p>
            </p:txBody>
          </p:sp>
        </mc:Choice>
        <mc:Fallback>
          <p:sp>
            <p:nvSpPr>
              <p:cNvPr id="7" name="Rectángulo 6">
                <a:extLst>
                  <a:ext uri="{FF2B5EF4-FFF2-40B4-BE49-F238E27FC236}">
                    <a16:creationId xmlns:a16="http://schemas.microsoft.com/office/drawing/2014/main" id="{F943755B-4B8F-4BC1-8B4A-1E4E194F6B1D}"/>
                  </a:ext>
                </a:extLst>
              </p:cNvPr>
              <p:cNvSpPr>
                <a:spLocks noRot="1" noChangeAspect="1" noMove="1" noResize="1" noEditPoints="1" noAdjustHandles="1" noChangeArrowheads="1" noChangeShapeType="1" noTextEdit="1"/>
              </p:cNvSpPr>
              <p:nvPr/>
            </p:nvSpPr>
            <p:spPr>
              <a:xfrm>
                <a:off x="854149" y="4652425"/>
                <a:ext cx="4079358" cy="1183722"/>
              </a:xfrm>
              <a:prstGeom prst="rect">
                <a:avLst/>
              </a:prstGeom>
              <a:blipFill>
                <a:blip r:embed="rId3"/>
                <a:stretch>
                  <a:fillRect l="-1196" b="-7216"/>
                </a:stretch>
              </a:blipFill>
            </p:spPr>
            <p:txBody>
              <a:bodyPr/>
              <a:lstStyle/>
              <a:p>
                <a:r>
                  <a:rPr lang="es-PE">
                    <a:noFill/>
                  </a:rPr>
                  <a:t> </a:t>
                </a:r>
              </a:p>
            </p:txBody>
          </p:sp>
        </mc:Fallback>
      </mc:AlternateContent>
      <p:sp>
        <p:nvSpPr>
          <p:cNvPr id="8" name="Rectángulo: esquinas redondeadas 7">
            <a:extLst>
              <a:ext uri="{FF2B5EF4-FFF2-40B4-BE49-F238E27FC236}">
                <a16:creationId xmlns:a16="http://schemas.microsoft.com/office/drawing/2014/main" id="{079C0EAC-9E3B-459F-BD0B-E6EFB5A35277}"/>
              </a:ext>
            </a:extLst>
          </p:cNvPr>
          <p:cNvSpPr/>
          <p:nvPr/>
        </p:nvSpPr>
        <p:spPr>
          <a:xfrm>
            <a:off x="2953472" y="315237"/>
            <a:ext cx="3498111" cy="4738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a:solidFill>
                  <a:schemeClr val="accent2"/>
                </a:solidFill>
                <a:latin typeface="Arial" panose="020B0604020202020204" pitchFamily="34" charset="0"/>
                <a:cs typeface="Arial" panose="020B0604020202020204" pitchFamily="34" charset="0"/>
              </a:rPr>
              <a:t>EJERCICIO 2</a:t>
            </a:r>
          </a:p>
        </p:txBody>
      </p:sp>
    </p:spTree>
    <p:extLst>
      <p:ext uri="{BB962C8B-B14F-4D97-AF65-F5344CB8AC3E}">
        <p14:creationId xmlns:p14="http://schemas.microsoft.com/office/powerpoint/2010/main" val="1001261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33D5692-E86A-4B01-B9EA-964F0E53F61F}"/>
              </a:ext>
            </a:extLst>
          </p:cNvPr>
          <p:cNvSpPr/>
          <p:nvPr/>
        </p:nvSpPr>
        <p:spPr>
          <a:xfrm>
            <a:off x="1350335" y="2573078"/>
            <a:ext cx="8346558" cy="185006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5400" dirty="0">
                <a:solidFill>
                  <a:schemeClr val="accent2"/>
                </a:solidFill>
              </a:rPr>
              <a:t>GRACIAS POR SU ATENCION</a:t>
            </a:r>
          </a:p>
        </p:txBody>
      </p:sp>
    </p:spTree>
    <p:extLst>
      <p:ext uri="{BB962C8B-B14F-4D97-AF65-F5344CB8AC3E}">
        <p14:creationId xmlns:p14="http://schemas.microsoft.com/office/powerpoint/2010/main" val="157810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B1409-EB62-4E5B-83DF-1078C895F6A7}"/>
              </a:ext>
            </a:extLst>
          </p:cNvPr>
          <p:cNvSpPr>
            <a:spLocks noGrp="1"/>
          </p:cNvSpPr>
          <p:nvPr>
            <p:ph type="title"/>
          </p:nvPr>
        </p:nvSpPr>
        <p:spPr>
          <a:xfrm>
            <a:off x="677334" y="609600"/>
            <a:ext cx="8596668" cy="138406"/>
          </a:xfrm>
        </p:spPr>
        <p:txBody>
          <a:bodyPr>
            <a:noAutofit/>
          </a:bodyPr>
          <a:lstStyle/>
          <a:p>
            <a:r>
              <a:rPr lang="es-PE" sz="900" dirty="0"/>
              <a:t>.</a:t>
            </a:r>
          </a:p>
        </p:txBody>
      </p:sp>
      <p:sp>
        <p:nvSpPr>
          <p:cNvPr id="3" name="Marcador de contenido 2">
            <a:extLst>
              <a:ext uri="{FF2B5EF4-FFF2-40B4-BE49-F238E27FC236}">
                <a16:creationId xmlns:a16="http://schemas.microsoft.com/office/drawing/2014/main" id="{72248B09-58B9-4E25-BB5E-159EAA7F6697}"/>
              </a:ext>
            </a:extLst>
          </p:cNvPr>
          <p:cNvSpPr>
            <a:spLocks noGrp="1"/>
          </p:cNvSpPr>
          <p:nvPr>
            <p:ph idx="1"/>
          </p:nvPr>
        </p:nvSpPr>
        <p:spPr/>
        <p:txBody>
          <a:bodyPr/>
          <a:lstStyle/>
          <a:p>
            <a:r>
              <a:rPr lang="es-MX" dirty="0"/>
              <a:t>Es un estado de agregación de la materia el cual carece de forma y volumen .</a:t>
            </a:r>
          </a:p>
          <a:p>
            <a:endParaRPr lang="es-PE" dirty="0"/>
          </a:p>
        </p:txBody>
      </p:sp>
      <p:sp>
        <p:nvSpPr>
          <p:cNvPr id="4" name="Rectángulo: esquinas redondeadas 3">
            <a:extLst>
              <a:ext uri="{FF2B5EF4-FFF2-40B4-BE49-F238E27FC236}">
                <a16:creationId xmlns:a16="http://schemas.microsoft.com/office/drawing/2014/main" id="{EAD993E7-5641-4248-90E0-660FF0497882}"/>
              </a:ext>
            </a:extLst>
          </p:cNvPr>
          <p:cNvSpPr/>
          <p:nvPr/>
        </p:nvSpPr>
        <p:spPr>
          <a:xfrm>
            <a:off x="3296093" y="903949"/>
            <a:ext cx="3285460" cy="57071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rgbClr val="0070C0"/>
                </a:solidFill>
              </a:rPr>
              <a:t>Gas</a:t>
            </a:r>
            <a:endParaRPr lang="es-PE" sz="3600" dirty="0">
              <a:solidFill>
                <a:srgbClr val="0070C0"/>
              </a:solidFill>
            </a:endParaRPr>
          </a:p>
        </p:txBody>
      </p:sp>
      <p:pic>
        <p:nvPicPr>
          <p:cNvPr id="5" name="Imagen 4">
            <a:extLst>
              <a:ext uri="{FF2B5EF4-FFF2-40B4-BE49-F238E27FC236}">
                <a16:creationId xmlns:a16="http://schemas.microsoft.com/office/drawing/2014/main" id="{E5CBD883-2008-480D-8AAC-136639785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383" y="3068817"/>
            <a:ext cx="2645170" cy="2314524"/>
          </a:xfrm>
          <a:prstGeom prst="rect">
            <a:avLst/>
          </a:prstGeom>
        </p:spPr>
      </p:pic>
    </p:spTree>
    <p:extLst>
      <p:ext uri="{BB962C8B-B14F-4D97-AF65-F5344CB8AC3E}">
        <p14:creationId xmlns:p14="http://schemas.microsoft.com/office/powerpoint/2010/main" val="582362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6EF46A-7A52-40F9-AD34-3D2C6F854B8B}"/>
              </a:ext>
            </a:extLst>
          </p:cNvPr>
          <p:cNvSpPr>
            <a:spLocks noGrp="1"/>
          </p:cNvSpPr>
          <p:nvPr>
            <p:ph type="title"/>
          </p:nvPr>
        </p:nvSpPr>
        <p:spPr>
          <a:xfrm>
            <a:off x="677334" y="609600"/>
            <a:ext cx="8596668" cy="81516"/>
          </a:xfrm>
        </p:spPr>
        <p:txBody>
          <a:bodyPr>
            <a:normAutofit fontScale="90000"/>
          </a:bodyPr>
          <a:lstStyle/>
          <a:p>
            <a:pPr algn="ctr"/>
            <a:r>
              <a:rPr lang="es-PE" sz="900" b="1" dirty="0"/>
              <a:t>.</a:t>
            </a:r>
          </a:p>
        </p:txBody>
      </p:sp>
      <p:sp>
        <p:nvSpPr>
          <p:cNvPr id="3" name="Marcador de contenido 2">
            <a:extLst>
              <a:ext uri="{FF2B5EF4-FFF2-40B4-BE49-F238E27FC236}">
                <a16:creationId xmlns:a16="http://schemas.microsoft.com/office/drawing/2014/main" id="{67772FE8-D726-4F18-834B-F2DC049A13C9}"/>
              </a:ext>
            </a:extLst>
          </p:cNvPr>
          <p:cNvSpPr>
            <a:spLocks noGrp="1"/>
          </p:cNvSpPr>
          <p:nvPr>
            <p:ph idx="1"/>
          </p:nvPr>
        </p:nvSpPr>
        <p:spPr/>
        <p:txBody>
          <a:bodyPr/>
          <a:lstStyle/>
          <a:p>
            <a:r>
              <a:rPr lang="es-MX" sz="2800" dirty="0"/>
              <a:t>El gas posee mayor fluidez que le liquido y mayor cinética .por eso tiene adaptar el recipiente que lo contiene , ejerce presión sobre este que esta en función de su volumen temperatura y magnitud molar  </a:t>
            </a:r>
            <a:endParaRPr lang="es-PE" sz="2800" dirty="0"/>
          </a:p>
          <a:p>
            <a:endParaRPr lang="es-PE" dirty="0"/>
          </a:p>
        </p:txBody>
      </p:sp>
      <p:sp>
        <p:nvSpPr>
          <p:cNvPr id="5" name="Rectángulo: esquinas redondeadas 4">
            <a:extLst>
              <a:ext uri="{FF2B5EF4-FFF2-40B4-BE49-F238E27FC236}">
                <a16:creationId xmlns:a16="http://schemas.microsoft.com/office/drawing/2014/main" id="{57CF2C97-811E-4190-BF9C-4F4B93226EB0}"/>
              </a:ext>
            </a:extLst>
          </p:cNvPr>
          <p:cNvSpPr/>
          <p:nvPr/>
        </p:nvSpPr>
        <p:spPr>
          <a:xfrm>
            <a:off x="3136605" y="816638"/>
            <a:ext cx="3466214" cy="58686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solidFill>
                  <a:srgbClr val="0070C0"/>
                </a:solidFill>
              </a:rPr>
              <a:t>gases</a:t>
            </a:r>
            <a:endParaRPr lang="es-PE" sz="3200" dirty="0">
              <a:solidFill>
                <a:srgbClr val="0070C0"/>
              </a:solidFill>
            </a:endParaRPr>
          </a:p>
        </p:txBody>
      </p:sp>
    </p:spTree>
    <p:extLst>
      <p:ext uri="{BB962C8B-B14F-4D97-AF65-F5344CB8AC3E}">
        <p14:creationId xmlns:p14="http://schemas.microsoft.com/office/powerpoint/2010/main" val="1060112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22ACD-CD4A-4A7C-8851-9B424B0B5094}"/>
              </a:ext>
            </a:extLst>
          </p:cNvPr>
          <p:cNvSpPr>
            <a:spLocks noGrp="1"/>
          </p:cNvSpPr>
          <p:nvPr>
            <p:ph type="title"/>
          </p:nvPr>
        </p:nvSpPr>
        <p:spPr/>
        <p:txBody>
          <a:bodyPr>
            <a:normAutofit/>
          </a:bodyPr>
          <a:lstStyle/>
          <a:p>
            <a:r>
              <a:rPr lang="es-PE" sz="800" dirty="0"/>
              <a:t>.</a:t>
            </a:r>
          </a:p>
        </p:txBody>
      </p:sp>
      <p:sp>
        <p:nvSpPr>
          <p:cNvPr id="3" name="Marcador de contenido 2">
            <a:extLst>
              <a:ext uri="{FF2B5EF4-FFF2-40B4-BE49-F238E27FC236}">
                <a16:creationId xmlns:a16="http://schemas.microsoft.com/office/drawing/2014/main" id="{A6964345-D204-42E7-93D0-3D5D76A2FF33}"/>
              </a:ext>
            </a:extLst>
          </p:cNvPr>
          <p:cNvSpPr>
            <a:spLocks noGrp="1"/>
          </p:cNvSpPr>
          <p:nvPr>
            <p:ph idx="1"/>
          </p:nvPr>
        </p:nvSpPr>
        <p:spPr/>
        <p:txBody>
          <a:bodyPr/>
          <a:lstStyle/>
          <a:p>
            <a:pPr>
              <a:buFont typeface="Wingdings" panose="05000000000000000000" pitchFamily="2" charset="2"/>
              <a:buChar char="Ø"/>
            </a:pPr>
            <a:r>
              <a:rPr lang="es-MX" dirty="0"/>
              <a:t>Expansión</a:t>
            </a:r>
          </a:p>
          <a:p>
            <a:pPr>
              <a:buFont typeface="Wingdings" panose="05000000000000000000" pitchFamily="2" charset="2"/>
              <a:buChar char="Ø"/>
            </a:pPr>
            <a:r>
              <a:rPr lang="es-MX" dirty="0"/>
              <a:t>Compresión </a:t>
            </a:r>
          </a:p>
          <a:p>
            <a:pPr>
              <a:buFont typeface="Wingdings" panose="05000000000000000000" pitchFamily="2" charset="2"/>
              <a:buChar char="Ø"/>
            </a:pPr>
            <a:r>
              <a:rPr lang="es-MX" dirty="0"/>
              <a:t>Difusión                                               la ecuación universal de los gases es la siguiente</a:t>
            </a:r>
          </a:p>
          <a:p>
            <a:pPr>
              <a:buFont typeface="Wingdings" panose="05000000000000000000" pitchFamily="2" charset="2"/>
              <a:buChar char="Ø"/>
            </a:pPr>
            <a:r>
              <a:rPr lang="es-MX" dirty="0"/>
              <a:t>Efusión                                                  </a:t>
            </a:r>
            <a:r>
              <a:rPr lang="es-MX" dirty="0" err="1"/>
              <a:t>Pv</a:t>
            </a:r>
            <a:r>
              <a:rPr lang="es-MX" dirty="0"/>
              <a:t>= </a:t>
            </a:r>
            <a:r>
              <a:rPr lang="es-MX" dirty="0" err="1"/>
              <a:t>RTn</a:t>
            </a:r>
            <a:r>
              <a:rPr lang="es-MX" dirty="0"/>
              <a:t>                                                  </a:t>
            </a:r>
          </a:p>
          <a:p>
            <a:pPr marL="0" indent="0">
              <a:buNone/>
            </a:pPr>
            <a:r>
              <a:rPr lang="es-MX" dirty="0"/>
              <a:t>       </a:t>
            </a:r>
          </a:p>
          <a:p>
            <a:endParaRPr lang="es-PE" dirty="0"/>
          </a:p>
        </p:txBody>
      </p:sp>
      <p:sp>
        <p:nvSpPr>
          <p:cNvPr id="4" name="Rectángulo: esquinas redondeadas 3">
            <a:extLst>
              <a:ext uri="{FF2B5EF4-FFF2-40B4-BE49-F238E27FC236}">
                <a16:creationId xmlns:a16="http://schemas.microsoft.com/office/drawing/2014/main" id="{6042AC02-3AF8-4641-90AA-0D95A315C155}"/>
              </a:ext>
            </a:extLst>
          </p:cNvPr>
          <p:cNvSpPr/>
          <p:nvPr/>
        </p:nvSpPr>
        <p:spPr>
          <a:xfrm>
            <a:off x="2296263" y="770270"/>
            <a:ext cx="5358809" cy="49973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rgbClr val="0070C0"/>
                </a:solidFill>
                <a:latin typeface="Arial" panose="020B0604020202020204" pitchFamily="34" charset="0"/>
                <a:cs typeface="Arial" panose="020B0604020202020204" pitchFamily="34" charset="0"/>
              </a:rPr>
              <a:t>Propiedades generales</a:t>
            </a:r>
            <a:endParaRPr lang="es-PE" sz="2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948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55A8BC-3FBF-4069-8EB2-EFAD77035669}"/>
              </a:ext>
            </a:extLst>
          </p:cNvPr>
          <p:cNvSpPr>
            <a:spLocks noGrp="1"/>
          </p:cNvSpPr>
          <p:nvPr>
            <p:ph type="title"/>
          </p:nvPr>
        </p:nvSpPr>
        <p:spPr/>
        <p:txBody>
          <a:bodyPr>
            <a:normAutofit/>
          </a:bodyPr>
          <a:lstStyle/>
          <a:p>
            <a:r>
              <a:rPr lang="es-MX" sz="800" dirty="0"/>
              <a:t>.</a:t>
            </a:r>
            <a:endParaRPr lang="es-PE" sz="800" dirty="0"/>
          </a:p>
        </p:txBody>
      </p:sp>
      <p:sp>
        <p:nvSpPr>
          <p:cNvPr id="3" name="Marcador de contenido 2">
            <a:extLst>
              <a:ext uri="{FF2B5EF4-FFF2-40B4-BE49-F238E27FC236}">
                <a16:creationId xmlns:a16="http://schemas.microsoft.com/office/drawing/2014/main" id="{B376F938-A5A6-4B9F-8953-722637978A71}"/>
              </a:ext>
            </a:extLst>
          </p:cNvPr>
          <p:cNvSpPr>
            <a:spLocks noGrp="1"/>
          </p:cNvSpPr>
          <p:nvPr>
            <p:ph idx="1"/>
          </p:nvPr>
        </p:nvSpPr>
        <p:spPr>
          <a:xfrm>
            <a:off x="677334" y="1754372"/>
            <a:ext cx="8596668" cy="1956392"/>
          </a:xfrm>
        </p:spPr>
        <p:txBody>
          <a:bodyPr/>
          <a:lstStyle/>
          <a:p>
            <a:r>
              <a:rPr lang="es-MX" dirty="0"/>
              <a:t>Son las propiedades de partículas no observadas previamente y es por medio de La termodinámica que trata los procesos de transferencia de calor, que es una de las formas de energía y como puede producir un trabajo con ella. En esta área se describe como la materia en cualquiera de sus estados (sólido, líquido, gaseoso) va transformándose</a:t>
            </a:r>
            <a:endParaRPr lang="es-PE" dirty="0"/>
          </a:p>
        </p:txBody>
      </p:sp>
      <p:sp>
        <p:nvSpPr>
          <p:cNvPr id="4" name="Rectángulo: esquinas redondeadas 3">
            <a:extLst>
              <a:ext uri="{FF2B5EF4-FFF2-40B4-BE49-F238E27FC236}">
                <a16:creationId xmlns:a16="http://schemas.microsoft.com/office/drawing/2014/main" id="{7D1FBCBE-F8AF-45FA-B712-952A34292812}"/>
              </a:ext>
            </a:extLst>
          </p:cNvPr>
          <p:cNvSpPr/>
          <p:nvPr/>
        </p:nvSpPr>
        <p:spPr>
          <a:xfrm>
            <a:off x="2115879" y="829340"/>
            <a:ext cx="6326372" cy="54226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rgbClr val="0070C0"/>
                </a:solidFill>
                <a:latin typeface="Arial" panose="020B0604020202020204" pitchFamily="34" charset="0"/>
                <a:cs typeface="Arial" panose="020B0604020202020204" pitchFamily="34" charset="0"/>
              </a:rPr>
              <a:t>Propiedades microscópicas de un gas</a:t>
            </a:r>
            <a:endParaRPr lang="es-PE" sz="2400" dirty="0">
              <a:solidFill>
                <a:srgbClr val="0070C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6CE72E54-B1BC-49EE-B780-29C7ADEB744D}"/>
              </a:ext>
            </a:extLst>
          </p:cNvPr>
          <p:cNvPicPr>
            <a:picLocks noChangeAspect="1"/>
          </p:cNvPicPr>
          <p:nvPr/>
        </p:nvPicPr>
        <p:blipFill>
          <a:blip r:embed="rId2"/>
          <a:stretch>
            <a:fillRect/>
          </a:stretch>
        </p:blipFill>
        <p:spPr>
          <a:xfrm>
            <a:off x="2626240" y="3509275"/>
            <a:ext cx="5557437" cy="2692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2884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69F1195-27FE-463F-803B-CA701E9C30D1}"/>
              </a:ext>
            </a:extLst>
          </p:cNvPr>
          <p:cNvSpPr/>
          <p:nvPr/>
        </p:nvSpPr>
        <p:spPr>
          <a:xfrm>
            <a:off x="5398328" y="320830"/>
            <a:ext cx="184730" cy="954107"/>
          </a:xfrm>
          <a:prstGeom prst="rect">
            <a:avLst/>
          </a:prstGeom>
        </p:spPr>
        <p:txBody>
          <a:bodyPr wrap="none">
            <a:spAutoFit/>
          </a:bodyPr>
          <a:lstStyle/>
          <a:p>
            <a:pPr algn="ctr"/>
            <a:endParaRPr lang="es-ES" sz="2800" b="1" dirty="0">
              <a:solidFill>
                <a:srgbClr val="0070C0"/>
              </a:solidFill>
              <a:latin typeface="Times New Roman" panose="02020603050405020304" pitchFamily="18" charset="0"/>
              <a:ea typeface="Times New Roman" panose="02020603050405020304" pitchFamily="18" charset="0"/>
            </a:endParaRPr>
          </a:p>
          <a:p>
            <a:pPr algn="ctr"/>
            <a:endParaRPr lang="es-ES" sz="2800" b="1" dirty="0">
              <a:solidFill>
                <a:srgbClr val="0070C0"/>
              </a:solidFill>
              <a:latin typeface="Times New Roman" panose="02020603050405020304" pitchFamily="18" charset="0"/>
              <a:ea typeface="Times New Roman" panose="02020603050405020304" pitchFamily="18" charset="0"/>
            </a:endParaRPr>
          </a:p>
        </p:txBody>
      </p:sp>
      <p:sp>
        <p:nvSpPr>
          <p:cNvPr id="3" name="CuadroTexto 2">
            <a:extLst>
              <a:ext uri="{FF2B5EF4-FFF2-40B4-BE49-F238E27FC236}">
                <a16:creationId xmlns:a16="http://schemas.microsoft.com/office/drawing/2014/main" id="{451E65AD-FA80-432C-B0EE-73B7809BD396}"/>
              </a:ext>
            </a:extLst>
          </p:cNvPr>
          <p:cNvSpPr txBox="1"/>
          <p:nvPr/>
        </p:nvSpPr>
        <p:spPr>
          <a:xfrm>
            <a:off x="1570773" y="1400674"/>
            <a:ext cx="8229600" cy="4770537"/>
          </a:xfrm>
          <a:prstGeom prst="rect">
            <a:avLst/>
          </a:prstGeom>
          <a:noFill/>
        </p:spPr>
        <p:txBody>
          <a:bodyPr wrap="square" rtlCol="0">
            <a:spAutoFit/>
          </a:bodyPr>
          <a:lstStyle/>
          <a:p>
            <a:pPr algn="just"/>
            <a:r>
              <a:rPr lang="es-PE" sz="2000" dirty="0">
                <a:latin typeface="Arial" panose="020B0604020202020204" pitchFamily="34" charset="0"/>
                <a:cs typeface="Arial" panose="020B0604020202020204" pitchFamily="34" charset="0"/>
              </a:rPr>
              <a:t>Los calores específicos de gases se expresan normalmente como </a:t>
            </a:r>
            <a:r>
              <a:rPr lang="es-PE" sz="2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calores específicos molares</a:t>
            </a:r>
            <a:r>
              <a:rPr lang="es-PE" sz="2000" dirty="0">
                <a:latin typeface="Arial" panose="020B0604020202020204" pitchFamily="34" charset="0"/>
                <a:cs typeface="Arial" panose="020B0604020202020204" pitchFamily="34" charset="0"/>
              </a:rPr>
              <a:t>. En un </a:t>
            </a:r>
            <a:r>
              <a:rPr lang="es-PE"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gas ideal</a:t>
            </a:r>
            <a:r>
              <a:rPr lang="es-PE" sz="2000" dirty="0">
                <a:latin typeface="Arial" panose="020B0604020202020204" pitchFamily="34" charset="0"/>
                <a:cs typeface="Arial" panose="020B0604020202020204" pitchFamily="34" charset="0"/>
              </a:rPr>
              <a:t> monoatómico, la </a:t>
            </a:r>
            <a:r>
              <a:rPr lang="es-PE" sz="20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energía interna</a:t>
            </a:r>
            <a:r>
              <a:rPr lang="es-PE" sz="2000" dirty="0">
                <a:latin typeface="Arial" panose="020B0604020202020204" pitchFamily="34" charset="0"/>
                <a:cs typeface="Arial" panose="020B0604020202020204" pitchFamily="34" charset="0"/>
              </a:rPr>
              <a:t> está toda ella en forma de energía cinética, y la </a:t>
            </a:r>
            <a:r>
              <a:rPr lang="es-PE" sz="20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teoría cinética</a:t>
            </a:r>
            <a:r>
              <a:rPr lang="es-PE" sz="2000" dirty="0">
                <a:latin typeface="Arial" panose="020B0604020202020204" pitchFamily="34" charset="0"/>
                <a:cs typeface="Arial" panose="020B0604020202020204" pitchFamily="34" charset="0"/>
              </a:rPr>
              <a:t> proporciona la expresión de esa energía, respecto de la </a:t>
            </a:r>
            <a:r>
              <a:rPr lang="es-PE" sz="20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temperatura cinética</a:t>
            </a:r>
            <a:r>
              <a:rPr lang="es-PE" sz="2000" dirty="0">
                <a:latin typeface="Arial" panose="020B0604020202020204" pitchFamily="34" charset="0"/>
                <a:cs typeface="Arial" panose="020B0604020202020204" pitchFamily="34" charset="0"/>
              </a:rPr>
              <a:t>. La expresión de la energía cinética</a:t>
            </a:r>
          </a:p>
          <a:p>
            <a:pPr algn="ctr"/>
            <a:endParaRPr lang="es-ES" sz="2400" b="1" dirty="0">
              <a:latin typeface="Times New Roman" panose="02020603050405020304" pitchFamily="18" charset="0"/>
              <a:ea typeface="Times New Roman" panose="02020603050405020304" pitchFamily="18" charset="0"/>
            </a:endParaRPr>
          </a:p>
          <a:p>
            <a:pPr algn="ctr"/>
            <a:endParaRPr lang="es-ES" sz="2400" b="1" dirty="0">
              <a:latin typeface="Times New Roman" panose="02020603050405020304" pitchFamily="18" charset="0"/>
              <a:ea typeface="Times New Roman" panose="02020603050405020304" pitchFamily="18" charset="0"/>
            </a:endParaRPr>
          </a:p>
          <a:p>
            <a:pPr algn="ctr"/>
            <a:endParaRPr lang="es-ES" sz="2400" b="1" dirty="0">
              <a:solidFill>
                <a:srgbClr val="0070C0"/>
              </a:solidFill>
              <a:latin typeface="Times New Roman" panose="02020603050405020304" pitchFamily="18" charset="0"/>
              <a:ea typeface="Times New Roman" panose="02020603050405020304" pitchFamily="18" charset="0"/>
            </a:endParaRPr>
          </a:p>
          <a:p>
            <a:pPr algn="ctr"/>
            <a:endParaRPr lang="es-ES" sz="2400" b="1" dirty="0">
              <a:latin typeface="Times New Roman" panose="02020603050405020304" pitchFamily="18" charset="0"/>
              <a:ea typeface="Times New Roman" panose="02020603050405020304" pitchFamily="18" charset="0"/>
            </a:endParaRPr>
          </a:p>
          <a:p>
            <a:pPr marL="342900" indent="-342900" algn="ctr">
              <a:buFont typeface="Wingdings" panose="05000000000000000000" pitchFamily="2" charset="2"/>
              <a:buChar char="Ø"/>
            </a:pPr>
            <a:r>
              <a:rPr lang="es-ES" sz="2400" b="1" dirty="0">
                <a:latin typeface="Times New Roman" panose="02020603050405020304" pitchFamily="18" charset="0"/>
                <a:ea typeface="Times New Roman" panose="02020603050405020304" pitchFamily="18" charset="0"/>
              </a:rPr>
              <a:t>CV            Calor  especifico a volumen constante</a:t>
            </a:r>
          </a:p>
          <a:p>
            <a:pPr marL="342900" indent="-342900" algn="ctr">
              <a:buFont typeface="Wingdings" panose="05000000000000000000" pitchFamily="2" charset="2"/>
              <a:buChar char="Ø"/>
            </a:pPr>
            <a:r>
              <a:rPr lang="es-ES" sz="2400" b="1" dirty="0">
                <a:latin typeface="Times New Roman" panose="02020603050405020304" pitchFamily="18" charset="0"/>
                <a:ea typeface="Times New Roman" panose="02020603050405020304" pitchFamily="18" charset="0"/>
              </a:rPr>
              <a:t>CP            Calor  especifico a volumen constante</a:t>
            </a:r>
            <a:endParaRPr lang="es-PE" sz="2400" b="1" dirty="0">
              <a:latin typeface="Times New Roman" panose="02020603050405020304" pitchFamily="18" charset="0"/>
              <a:ea typeface="Times New Roman" panose="02020603050405020304" pitchFamily="18" charset="0"/>
            </a:endParaRPr>
          </a:p>
          <a:p>
            <a:pPr marL="342900" indent="-342900" algn="ctr">
              <a:buFont typeface="Wingdings" panose="05000000000000000000" pitchFamily="2" charset="2"/>
              <a:buChar char="Ø"/>
            </a:pPr>
            <a:endParaRPr lang="es-PE" sz="2400" b="1" dirty="0">
              <a:latin typeface="Times New Roman" panose="02020603050405020304" pitchFamily="18" charset="0"/>
              <a:ea typeface="Times New Roman" panose="02020603050405020304" pitchFamily="18" charset="0"/>
            </a:endParaRPr>
          </a:p>
          <a:p>
            <a:endParaRPr lang="es-PE" dirty="0"/>
          </a:p>
          <a:p>
            <a:endParaRPr lang="es-PE" dirty="0"/>
          </a:p>
        </p:txBody>
      </p:sp>
      <p:grpSp>
        <p:nvGrpSpPr>
          <p:cNvPr id="6" name="Grupo 5">
            <a:extLst>
              <a:ext uri="{FF2B5EF4-FFF2-40B4-BE49-F238E27FC236}">
                <a16:creationId xmlns:a16="http://schemas.microsoft.com/office/drawing/2014/main" id="{6FB5CCF1-954A-4B20-85FB-81A8FC18BF42}"/>
              </a:ext>
            </a:extLst>
          </p:cNvPr>
          <p:cNvGrpSpPr>
            <a:grpSpLocks/>
          </p:cNvGrpSpPr>
          <p:nvPr/>
        </p:nvGrpSpPr>
        <p:grpSpPr bwMode="auto">
          <a:xfrm>
            <a:off x="3609841" y="4681162"/>
            <a:ext cx="5410200" cy="1524000"/>
            <a:chOff x="0" y="0"/>
            <a:chExt cx="8625" cy="2475"/>
          </a:xfrm>
        </p:grpSpPr>
        <p:sp>
          <p:nvSpPr>
            <p:cNvPr id="7" name="Rectangle 6">
              <a:hlinkClick r:id="rId7"/>
              <a:extLst>
                <a:ext uri="{FF2B5EF4-FFF2-40B4-BE49-F238E27FC236}">
                  <a16:creationId xmlns:a16="http://schemas.microsoft.com/office/drawing/2014/main" id="{59C220CB-2A42-45D0-AB9D-E31CA43D0262}"/>
                </a:ext>
              </a:extLst>
            </p:cNvPr>
            <p:cNvSpPr>
              <a:spLocks noChangeArrowheads="1"/>
            </p:cNvSpPr>
            <p:nvPr/>
          </p:nvSpPr>
          <p:spPr bwMode="auto">
            <a:xfrm>
              <a:off x="0" y="1365"/>
              <a:ext cx="8625"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s-PE"/>
            </a:p>
          </p:txBody>
        </p:sp>
        <p:sp>
          <p:nvSpPr>
            <p:cNvPr id="8" name="Rectangle 7">
              <a:hlinkClick r:id="rId8"/>
              <a:extLst>
                <a:ext uri="{FF2B5EF4-FFF2-40B4-BE49-F238E27FC236}">
                  <a16:creationId xmlns:a16="http://schemas.microsoft.com/office/drawing/2014/main" id="{8A0E5113-9DDC-49CA-B86C-80B4C76A2983}"/>
                </a:ext>
              </a:extLst>
            </p:cNvPr>
            <p:cNvSpPr>
              <a:spLocks noChangeArrowheads="1"/>
            </p:cNvSpPr>
            <p:nvPr/>
          </p:nvSpPr>
          <p:spPr bwMode="auto">
            <a:xfrm>
              <a:off x="0" y="0"/>
              <a:ext cx="8625" cy="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s-PE"/>
            </a:p>
          </p:txBody>
        </p:sp>
      </p:grpSp>
      <p:cxnSp>
        <p:nvCxnSpPr>
          <p:cNvPr id="5" name="Conector recto de flecha 4">
            <a:extLst>
              <a:ext uri="{FF2B5EF4-FFF2-40B4-BE49-F238E27FC236}">
                <a16:creationId xmlns:a16="http://schemas.microsoft.com/office/drawing/2014/main" id="{A762D38F-23CA-472A-9E95-8BBC4682726F}"/>
              </a:ext>
            </a:extLst>
          </p:cNvPr>
          <p:cNvCxnSpPr>
            <a:cxnSpLocks/>
          </p:cNvCxnSpPr>
          <p:nvPr/>
        </p:nvCxnSpPr>
        <p:spPr>
          <a:xfrm>
            <a:off x="3325822" y="4986670"/>
            <a:ext cx="568038"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1" name="Rectángulo: esquinas redondeadas 10">
            <a:extLst>
              <a:ext uri="{FF2B5EF4-FFF2-40B4-BE49-F238E27FC236}">
                <a16:creationId xmlns:a16="http://schemas.microsoft.com/office/drawing/2014/main" id="{675F8527-FC4B-4791-B859-AA7F5FF91287}"/>
              </a:ext>
            </a:extLst>
          </p:cNvPr>
          <p:cNvSpPr/>
          <p:nvPr/>
        </p:nvSpPr>
        <p:spPr>
          <a:xfrm>
            <a:off x="2633863" y="456432"/>
            <a:ext cx="5528930" cy="54874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rgbClr val="0070C0"/>
                </a:solidFill>
                <a:latin typeface="Times New Roman" panose="02020603050405020304" pitchFamily="18" charset="0"/>
                <a:ea typeface="Times New Roman" panose="02020603050405020304" pitchFamily="18" charset="0"/>
              </a:rPr>
              <a:t>Calores Específicos de Gases</a:t>
            </a:r>
            <a:endParaRPr lang="es-PE" sz="3200" b="1" dirty="0">
              <a:solidFill>
                <a:srgbClr val="0070C0"/>
              </a:solidFill>
              <a:latin typeface="Times New Roman" panose="02020603050405020304" pitchFamily="18" charset="0"/>
              <a:ea typeface="Times New Roman" panose="02020603050405020304" pitchFamily="18" charset="0"/>
            </a:endParaRPr>
          </a:p>
        </p:txBody>
      </p:sp>
      <p:cxnSp>
        <p:nvCxnSpPr>
          <p:cNvPr id="16" name="Conector recto de flecha 15">
            <a:extLst>
              <a:ext uri="{FF2B5EF4-FFF2-40B4-BE49-F238E27FC236}">
                <a16:creationId xmlns:a16="http://schemas.microsoft.com/office/drawing/2014/main" id="{905CEB64-78A1-4137-9375-FCA7A339E9C5}"/>
              </a:ext>
            </a:extLst>
          </p:cNvPr>
          <p:cNvCxnSpPr>
            <a:cxnSpLocks/>
          </p:cNvCxnSpPr>
          <p:nvPr/>
        </p:nvCxnSpPr>
        <p:spPr>
          <a:xfrm>
            <a:off x="3349256" y="4663441"/>
            <a:ext cx="568038"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Rectángulo: esquinas redondeadas 16">
            <a:extLst>
              <a:ext uri="{FF2B5EF4-FFF2-40B4-BE49-F238E27FC236}">
                <a16:creationId xmlns:a16="http://schemas.microsoft.com/office/drawing/2014/main" id="{C61D2C17-7161-4874-8F7B-606123FB167A}"/>
              </a:ext>
            </a:extLst>
          </p:cNvPr>
          <p:cNvSpPr/>
          <p:nvPr/>
        </p:nvSpPr>
        <p:spPr>
          <a:xfrm>
            <a:off x="3214217" y="3314977"/>
            <a:ext cx="4552952" cy="48715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rgbClr val="0070C0"/>
                </a:solidFill>
                <a:latin typeface="Times New Roman" panose="02020603050405020304" pitchFamily="18" charset="0"/>
                <a:ea typeface="Times New Roman" panose="02020603050405020304" pitchFamily="18" charset="0"/>
              </a:rPr>
              <a:t>Tipos de calor especifico</a:t>
            </a:r>
          </a:p>
        </p:txBody>
      </p:sp>
    </p:spTree>
    <p:extLst>
      <p:ext uri="{BB962C8B-B14F-4D97-AF65-F5344CB8AC3E}">
        <p14:creationId xmlns:p14="http://schemas.microsoft.com/office/powerpoint/2010/main" val="3704229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F1B4EE0-219C-44E9-9DC3-89833A798EB9}"/>
              </a:ext>
            </a:extLst>
          </p:cNvPr>
          <p:cNvPicPr>
            <a:picLocks noChangeAspect="1"/>
          </p:cNvPicPr>
          <p:nvPr/>
        </p:nvPicPr>
        <p:blipFill rotWithShape="1">
          <a:blip r:embed="rId2"/>
          <a:srcRect l="12645" t="47160" r="60233" b="23473"/>
          <a:stretch/>
        </p:blipFill>
        <p:spPr>
          <a:xfrm>
            <a:off x="1775517" y="1816527"/>
            <a:ext cx="6762427" cy="393568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Rectángulo: esquinas redondeadas 3">
            <a:extLst>
              <a:ext uri="{FF2B5EF4-FFF2-40B4-BE49-F238E27FC236}">
                <a16:creationId xmlns:a16="http://schemas.microsoft.com/office/drawing/2014/main" id="{95BE8231-2866-412B-87CC-650C1F2EB66A}"/>
              </a:ext>
            </a:extLst>
          </p:cNvPr>
          <p:cNvSpPr/>
          <p:nvPr/>
        </p:nvSpPr>
        <p:spPr>
          <a:xfrm>
            <a:off x="3460838" y="255182"/>
            <a:ext cx="3019646" cy="55289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rgbClr val="0070C0"/>
                </a:solidFill>
                <a:latin typeface="Arial" panose="020B0604020202020204" pitchFamily="34" charset="0"/>
                <a:cs typeface="Arial" panose="020B0604020202020204" pitchFamily="34" charset="0"/>
              </a:rPr>
              <a:t>EJEMPLO</a:t>
            </a:r>
          </a:p>
        </p:txBody>
      </p:sp>
    </p:spTree>
    <p:extLst>
      <p:ext uri="{BB962C8B-B14F-4D97-AF65-F5344CB8AC3E}">
        <p14:creationId xmlns:p14="http://schemas.microsoft.com/office/powerpoint/2010/main" val="334739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a:extLst>
              <a:ext uri="{FF2B5EF4-FFF2-40B4-BE49-F238E27FC236}">
                <a16:creationId xmlns:a16="http://schemas.microsoft.com/office/drawing/2014/main" id="{F96E2364-C38E-4624-A895-FD0E3863AA85}"/>
              </a:ext>
            </a:extLst>
          </p:cNvPr>
          <p:cNvSpPr txBox="1"/>
          <p:nvPr/>
        </p:nvSpPr>
        <p:spPr>
          <a:xfrm>
            <a:off x="1030310" y="1957590"/>
            <a:ext cx="2846231" cy="923330"/>
          </a:xfrm>
          <a:prstGeom prst="rect">
            <a:avLst/>
          </a:prstGeom>
          <a:noFill/>
        </p:spPr>
        <p:txBody>
          <a:bodyPr wrap="square" rtlCol="0">
            <a:spAutoFit/>
          </a:bodyPr>
          <a:lstStyle/>
          <a:p>
            <a:r>
              <a:rPr lang="es-PE" dirty="0"/>
              <a:t>El </a:t>
            </a:r>
            <a:r>
              <a:rPr lang="es-PE" dirty="0">
                <a:hlinkClick r:id="rId2">
                  <a:extLst>
                    <a:ext uri="{A12FA001-AC4F-418D-AE19-62706E023703}">
                      <ahyp:hlinkClr xmlns:ahyp="http://schemas.microsoft.com/office/drawing/2018/hyperlinkcolor" val="tx"/>
                    </a:ext>
                  </a:extLst>
                </a:hlinkClick>
              </a:rPr>
              <a:t>calor específico molar</a:t>
            </a:r>
            <a:r>
              <a:rPr lang="es-PE" dirty="0"/>
              <a:t> a presión constante se define por</a:t>
            </a:r>
          </a:p>
        </p:txBody>
      </p:sp>
      <p:pic>
        <p:nvPicPr>
          <p:cNvPr id="34" name="Imagen 33">
            <a:extLst>
              <a:ext uri="{FF2B5EF4-FFF2-40B4-BE49-F238E27FC236}">
                <a16:creationId xmlns:a16="http://schemas.microsoft.com/office/drawing/2014/main" id="{BC783482-CB25-4373-8FB2-71730F324B5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33341" y="3383197"/>
            <a:ext cx="1828800" cy="506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CuadroTexto 22">
            <a:extLst>
              <a:ext uri="{FF2B5EF4-FFF2-40B4-BE49-F238E27FC236}">
                <a16:creationId xmlns:a16="http://schemas.microsoft.com/office/drawing/2014/main" id="{F0D8CFCB-B803-45A3-B08C-2094862D54AA}"/>
              </a:ext>
            </a:extLst>
          </p:cNvPr>
          <p:cNvSpPr txBox="1"/>
          <p:nvPr/>
        </p:nvSpPr>
        <p:spPr>
          <a:xfrm>
            <a:off x="914400" y="4689261"/>
            <a:ext cx="2266681" cy="369332"/>
          </a:xfrm>
          <a:prstGeom prst="rect">
            <a:avLst/>
          </a:prstGeom>
          <a:noFill/>
        </p:spPr>
        <p:txBody>
          <a:bodyPr wrap="square" rtlCol="0">
            <a:spAutoFit/>
          </a:bodyPr>
          <a:lstStyle/>
          <a:p>
            <a:r>
              <a:rPr lang="es-MX" dirty="0"/>
              <a:t>Presión constante </a:t>
            </a:r>
            <a:endParaRPr lang="es-PE" dirty="0"/>
          </a:p>
        </p:txBody>
      </p:sp>
      <p:cxnSp>
        <p:nvCxnSpPr>
          <p:cNvPr id="25" name="Conector recto de flecha 24">
            <a:extLst>
              <a:ext uri="{FF2B5EF4-FFF2-40B4-BE49-F238E27FC236}">
                <a16:creationId xmlns:a16="http://schemas.microsoft.com/office/drawing/2014/main" id="{A4FE8D23-5E1E-44BA-AD9E-6A9510705CFA}"/>
              </a:ext>
            </a:extLst>
          </p:cNvPr>
          <p:cNvCxnSpPr/>
          <p:nvPr/>
        </p:nvCxnSpPr>
        <p:spPr>
          <a:xfrm>
            <a:off x="2331076" y="3977081"/>
            <a:ext cx="0" cy="646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id="{F60A1D7E-456E-4079-99EC-7B0C47D83A9C}"/>
              </a:ext>
            </a:extLst>
          </p:cNvPr>
          <p:cNvSpPr/>
          <p:nvPr/>
        </p:nvSpPr>
        <p:spPr>
          <a:xfrm>
            <a:off x="4445957" y="1957590"/>
            <a:ext cx="5112713" cy="1065676"/>
          </a:xfrm>
          <a:prstGeom prst="rect">
            <a:avLst/>
          </a:prstGeom>
        </p:spPr>
        <p:txBody>
          <a:bodyPr wrap="square">
            <a:spAutoFit/>
          </a:bodyPr>
          <a:lstStyle/>
          <a:p>
            <a:pPr>
              <a:lnSpc>
                <a:spcPct val="107000"/>
              </a:lnSpc>
              <a:spcAft>
                <a:spcPts val="800"/>
              </a:spcAft>
            </a:pPr>
            <a:r>
              <a:rPr lang="es-PE" sz="2000" dirty="0">
                <a:latin typeface="Calibri" panose="020F0502020204030204" pitchFamily="34" charset="0"/>
                <a:ea typeface="Calibri" panose="020F0502020204030204" pitchFamily="34" charset="0"/>
                <a:cs typeface="Times New Roman" panose="02020603050405020304" pitchFamily="18" charset="0"/>
              </a:rPr>
              <a:t>La </a:t>
            </a:r>
            <a:r>
              <a:rPr lang="es-PE" sz="2000" dirty="0">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primera ley de la termodinámica</a:t>
            </a:r>
            <a:r>
              <a:rPr lang="es-PE" sz="2000" dirty="0">
                <a:latin typeface="Calibri" panose="020F0502020204030204" pitchFamily="34" charset="0"/>
                <a:ea typeface="Calibri" panose="020F0502020204030204" pitchFamily="34" charset="0"/>
                <a:cs typeface="Times New Roman" panose="02020603050405020304" pitchFamily="18" charset="0"/>
              </a:rPr>
              <a:t> para un proceso a presión constante, se puede poner en la forma</a:t>
            </a:r>
          </a:p>
        </p:txBody>
      </p:sp>
      <p:pic>
        <p:nvPicPr>
          <p:cNvPr id="40" name="Imagen 39">
            <a:extLst>
              <a:ext uri="{FF2B5EF4-FFF2-40B4-BE49-F238E27FC236}">
                <a16:creationId xmlns:a16="http://schemas.microsoft.com/office/drawing/2014/main" id="{387333A0-C36A-47A3-9B54-8A2A51D46E4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553279" y="4215551"/>
            <a:ext cx="3348990" cy="473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ángulo: esquinas redondeadas 2">
            <a:extLst>
              <a:ext uri="{FF2B5EF4-FFF2-40B4-BE49-F238E27FC236}">
                <a16:creationId xmlns:a16="http://schemas.microsoft.com/office/drawing/2014/main" id="{2F5FDEB0-1A5C-4FE0-B663-98FA3DBD9523}"/>
              </a:ext>
            </a:extLst>
          </p:cNvPr>
          <p:cNvSpPr/>
          <p:nvPr/>
        </p:nvSpPr>
        <p:spPr>
          <a:xfrm>
            <a:off x="2551814" y="467832"/>
            <a:ext cx="5390707" cy="56352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0070C0"/>
                </a:solidFill>
                <a:latin typeface="Arial" panose="020B0604020202020204" pitchFamily="34" charset="0"/>
                <a:ea typeface="Times New Roman" panose="02020603050405020304" pitchFamily="18" charset="0"/>
                <a:cs typeface="Arial" panose="020B0604020202020204" pitchFamily="34" charset="0"/>
              </a:rPr>
              <a:t>Calor Específico a Presión Constante</a:t>
            </a:r>
            <a:endParaRPr lang="es-PE" sz="2000"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72078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6596F3-786B-4EE2-BDAD-007FD08DF551}"/>
              </a:ext>
            </a:extLst>
          </p:cNvPr>
          <p:cNvSpPr/>
          <p:nvPr/>
        </p:nvSpPr>
        <p:spPr>
          <a:xfrm>
            <a:off x="394953" y="530061"/>
            <a:ext cx="6096000" cy="646331"/>
          </a:xfrm>
          <a:prstGeom prst="rect">
            <a:avLst/>
          </a:prstGeom>
        </p:spPr>
        <p:txBody>
          <a:bodyPr>
            <a:spAutoFit/>
          </a:bodyPr>
          <a:lstStyle/>
          <a:p>
            <a:r>
              <a:rPr lang="es-PE" dirty="0">
                <a:latin typeface="Calibri" panose="020F0502020204030204" pitchFamily="34" charset="0"/>
                <a:ea typeface="Calibri" panose="020F0502020204030204" pitchFamily="34" charset="0"/>
                <a:cs typeface="Times New Roman" panose="02020603050405020304" pitchFamily="18" charset="0"/>
              </a:rPr>
              <a:t>De la </a:t>
            </a:r>
            <a:r>
              <a:rPr lang="es-PE" dirty="0">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ley de gas ideal</a:t>
            </a:r>
            <a:r>
              <a:rPr lang="es-PE" dirty="0">
                <a:latin typeface="Calibri" panose="020F0502020204030204" pitchFamily="34" charset="0"/>
                <a:ea typeface="Calibri" panose="020F0502020204030204" pitchFamily="34" charset="0"/>
                <a:cs typeface="Times New Roman" panose="02020603050405020304" pitchFamily="18" charset="0"/>
              </a:rPr>
              <a:t> (PV=</a:t>
            </a:r>
            <a:r>
              <a:rPr lang="es-PE" dirty="0" err="1">
                <a:latin typeface="Calibri" panose="020F0502020204030204" pitchFamily="34" charset="0"/>
                <a:ea typeface="Calibri" panose="020F0502020204030204" pitchFamily="34" charset="0"/>
                <a:cs typeface="Times New Roman" panose="02020603050405020304" pitchFamily="18" charset="0"/>
              </a:rPr>
              <a:t>nRT</a:t>
            </a:r>
            <a:r>
              <a:rPr lang="es-PE" dirty="0">
                <a:latin typeface="Calibri" panose="020F0502020204030204" pitchFamily="34" charset="0"/>
                <a:ea typeface="Calibri" panose="020F0502020204030204" pitchFamily="34" charset="0"/>
                <a:cs typeface="Times New Roman" panose="02020603050405020304" pitchFamily="18" charset="0"/>
              </a:rPr>
              <a:t>) bajo condiciones de presión constante se puede ver que</a:t>
            </a:r>
            <a:endParaRPr lang="es-PE" dirty="0"/>
          </a:p>
        </p:txBody>
      </p:sp>
      <p:pic>
        <p:nvPicPr>
          <p:cNvPr id="3" name="Imagen 2">
            <a:extLst>
              <a:ext uri="{FF2B5EF4-FFF2-40B4-BE49-F238E27FC236}">
                <a16:creationId xmlns:a16="http://schemas.microsoft.com/office/drawing/2014/main" id="{EF57D38F-046A-4AB0-8783-10D6ACD0D0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1924" y="1390452"/>
            <a:ext cx="4880610" cy="727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ángulo 5">
            <a:extLst>
              <a:ext uri="{FF2B5EF4-FFF2-40B4-BE49-F238E27FC236}">
                <a16:creationId xmlns:a16="http://schemas.microsoft.com/office/drawing/2014/main" id="{69605FAB-41F8-4143-9B05-A7157D54F702}"/>
              </a:ext>
            </a:extLst>
          </p:cNvPr>
          <p:cNvSpPr/>
          <p:nvPr/>
        </p:nvSpPr>
        <p:spPr>
          <a:xfrm>
            <a:off x="224540" y="2607437"/>
            <a:ext cx="5227457" cy="369332"/>
          </a:xfrm>
          <a:prstGeom prst="rect">
            <a:avLst/>
          </a:prstGeom>
        </p:spPr>
        <p:txBody>
          <a:bodyPr wrap="none">
            <a:spAutoFit/>
          </a:bodyPr>
          <a:lstStyle/>
          <a:p>
            <a:r>
              <a:rPr lang="es-PE" dirty="0">
                <a:latin typeface="Calibri" panose="020F0502020204030204" pitchFamily="34" charset="0"/>
                <a:ea typeface="Calibri" panose="020F0502020204030204" pitchFamily="34" charset="0"/>
                <a:cs typeface="Times New Roman" panose="02020603050405020304" pitchFamily="18" charset="0"/>
              </a:rPr>
              <a:t>Puesto que el </a:t>
            </a:r>
            <a:r>
              <a:rPr lang="es-PE" dirty="0">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calor específico a volumen constante</a:t>
            </a:r>
            <a:r>
              <a:rPr lang="es-PE" dirty="0">
                <a:latin typeface="Calibri" panose="020F0502020204030204" pitchFamily="34" charset="0"/>
                <a:ea typeface="Calibri" panose="020F0502020204030204" pitchFamily="34" charset="0"/>
                <a:cs typeface="Times New Roman" panose="02020603050405020304" pitchFamily="18" charset="0"/>
              </a:rPr>
              <a:t> es</a:t>
            </a:r>
            <a:endParaRPr lang="es-PE" dirty="0"/>
          </a:p>
        </p:txBody>
      </p:sp>
      <p:pic>
        <p:nvPicPr>
          <p:cNvPr id="7" name="Imagen 6">
            <a:extLst>
              <a:ext uri="{FF2B5EF4-FFF2-40B4-BE49-F238E27FC236}">
                <a16:creationId xmlns:a16="http://schemas.microsoft.com/office/drawing/2014/main" id="{5CB7D454-A538-41BB-BC0A-1C18A175B5B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31924" y="3412919"/>
            <a:ext cx="4748530" cy="936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ángulo 7">
            <a:extLst>
              <a:ext uri="{FF2B5EF4-FFF2-40B4-BE49-F238E27FC236}">
                <a16:creationId xmlns:a16="http://schemas.microsoft.com/office/drawing/2014/main" id="{A66B05E0-EB51-4EFC-B503-9AEA11F406D7}"/>
              </a:ext>
            </a:extLst>
          </p:cNvPr>
          <p:cNvSpPr/>
          <p:nvPr/>
        </p:nvSpPr>
        <p:spPr>
          <a:xfrm>
            <a:off x="1146819" y="4785694"/>
            <a:ext cx="3118739" cy="369332"/>
          </a:xfrm>
          <a:prstGeom prst="rect">
            <a:avLst/>
          </a:prstGeom>
        </p:spPr>
        <p:txBody>
          <a:bodyPr wrap="none">
            <a:spAutoFit/>
          </a:bodyPr>
          <a:lstStyle/>
          <a:p>
            <a:r>
              <a:rPr lang="es-PE" dirty="0">
                <a:latin typeface="Calibri" panose="020F0502020204030204" pitchFamily="34" charset="0"/>
                <a:ea typeface="Calibri" panose="020F0502020204030204" pitchFamily="34" charset="0"/>
                <a:cs typeface="Times New Roman" panose="02020603050405020304" pitchFamily="18" charset="0"/>
              </a:rPr>
              <a:t>Para un gas monoatómico ideal</a:t>
            </a:r>
            <a:endParaRPr lang="es-PE" dirty="0"/>
          </a:p>
        </p:txBody>
      </p:sp>
      <p:pic>
        <p:nvPicPr>
          <p:cNvPr id="9" name="Imagen 8">
            <a:extLst>
              <a:ext uri="{FF2B5EF4-FFF2-40B4-BE49-F238E27FC236}">
                <a16:creationId xmlns:a16="http://schemas.microsoft.com/office/drawing/2014/main" id="{730ABC75-65B4-419F-9FE5-0E3A5252EBC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94953" y="5591176"/>
            <a:ext cx="4318635" cy="870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8187076"/>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465</TotalTime>
  <Words>437</Words>
  <Application>Microsoft Office PowerPoint</Application>
  <PresentationFormat>Panorámica</PresentationFormat>
  <Paragraphs>75</Paragraphs>
  <Slides>15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Arial</vt:lpstr>
      <vt:lpstr>Arial Black</vt:lpstr>
      <vt:lpstr>Calibri</vt:lpstr>
      <vt:lpstr>Cambria Math</vt:lpstr>
      <vt:lpstr>Times New Roman</vt:lpstr>
      <vt:lpstr>Trebuchet MS</vt:lpstr>
      <vt:lpstr>Wingdings</vt:lpstr>
      <vt:lpstr>Wingdings 3</vt:lpstr>
      <vt:lpstr>Faceta</vt:lpstr>
      <vt:lpstr>"Año de la Universalización de la Salud "</vt:lpstr>
      <vt:lpstr>.</vt:lpstr>
      <vt:lpstr>.</vt:lpstr>
      <vt:lpstr>.</vt:lpstr>
      <vt:lpst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"Año de la Universalización de la Salud "</dc:title>
  <dc:creator>Usuario</dc:creator>
  <cp:lastModifiedBy>Usuario</cp:lastModifiedBy>
  <cp:revision>30</cp:revision>
  <dcterms:created xsi:type="dcterms:W3CDTF">2020-09-07T15:32:02Z</dcterms:created>
  <dcterms:modified xsi:type="dcterms:W3CDTF">2020-10-08T16:45:24Z</dcterms:modified>
</cp:coreProperties>
</file>