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36" r:id="rId1"/>
  </p:sldMasterIdLst>
  <p:notesMasterIdLst>
    <p:notesMasterId r:id="rId20"/>
  </p:notesMasterIdLst>
  <p:sldIdLst>
    <p:sldId id="257" r:id="rId2"/>
    <p:sldId id="273" r:id="rId3"/>
    <p:sldId id="262" r:id="rId4"/>
    <p:sldId id="263" r:id="rId5"/>
    <p:sldId id="264" r:id="rId6"/>
    <p:sldId id="265" r:id="rId7"/>
    <p:sldId id="266" r:id="rId8"/>
    <p:sldId id="267" r:id="rId9"/>
    <p:sldId id="258" r:id="rId10"/>
    <p:sldId id="274" r:id="rId11"/>
    <p:sldId id="259" r:id="rId12"/>
    <p:sldId id="261" r:id="rId13"/>
    <p:sldId id="268" r:id="rId14"/>
    <p:sldId id="269" r:id="rId15"/>
    <p:sldId id="270" r:id="rId16"/>
    <p:sldId id="271" r:id="rId17"/>
    <p:sldId id="260"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74" autoAdjust="0"/>
    <p:restoredTop sz="94660"/>
  </p:normalViewPr>
  <p:slideViewPr>
    <p:cSldViewPr snapToGrid="0">
      <p:cViewPr varScale="1">
        <p:scale>
          <a:sx n="90" d="100"/>
          <a:sy n="90"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7657DD-733E-4FD4-A7AF-18B2CE89F751}" type="datetimeFigureOut">
              <a:rPr lang="es-ES" smtClean="0"/>
              <a:t>02/09/2020</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1D1FA6-440E-4E42-B518-CE7BCCD1A9F0}" type="slidenum">
              <a:rPr lang="es-ES" smtClean="0"/>
              <a:t>‹Nº›</a:t>
            </a:fld>
            <a:endParaRPr lang="es-ES"/>
          </a:p>
        </p:txBody>
      </p:sp>
    </p:spTree>
    <p:extLst>
      <p:ext uri="{BB962C8B-B14F-4D97-AF65-F5344CB8AC3E}">
        <p14:creationId xmlns:p14="http://schemas.microsoft.com/office/powerpoint/2010/main" val="286580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A2D0FB7B-2F2B-477A-AE87-C7AE752B7F7F}" type="slidenum">
              <a:rPr lang="es-ES" smtClean="0"/>
              <a:t>8</a:t>
            </a:fld>
            <a:endParaRPr lang="es-ES"/>
          </a:p>
        </p:txBody>
      </p:sp>
    </p:spTree>
    <p:extLst>
      <p:ext uri="{BB962C8B-B14F-4D97-AF65-F5344CB8AC3E}">
        <p14:creationId xmlns:p14="http://schemas.microsoft.com/office/powerpoint/2010/main" val="459676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48A87A34-81AB-432B-8DAE-1953F412C126}" type="datetimeFigureOut">
              <a:rPr lang="en-US" smtClean="0"/>
              <a:t>9/2/2020</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smtClean="0"/>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33480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0049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76217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02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62787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422030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pPr/>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1274108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808034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4109745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B8A06C3-F3FB-4329-9A6E-087DD517CC8D}" type="datetimeFigureOut">
              <a:rPr lang="es-ES" smtClean="0"/>
              <a:t>02/09/2020</a:t>
            </a:fld>
            <a:endParaRPr lang="es-ES"/>
          </a:p>
        </p:txBody>
      </p:sp>
      <p:sp>
        <p:nvSpPr>
          <p:cNvPr id="5" name="Footer Placeholder 4"/>
          <p:cNvSpPr>
            <a:spLocks noGrp="1"/>
          </p:cNvSpPr>
          <p:nvPr>
            <p:ph type="ftr" sz="quarter" idx="11"/>
          </p:nvPr>
        </p:nvSpPr>
        <p:spPr/>
        <p:txBody>
          <a:bodyPr/>
          <a:lstStyle/>
          <a:p>
            <a:endParaRPr lang="es-E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8B25E99-43C9-4751-9FD8-8A2EF0B8B920}" type="slidenum">
              <a:rPr lang="es-ES" smtClean="0"/>
              <a:t>‹Nº›</a:t>
            </a:fld>
            <a:endParaRPr lang="es-ES"/>
          </a:p>
        </p:txBody>
      </p:sp>
    </p:spTree>
    <p:extLst>
      <p:ext uri="{BB962C8B-B14F-4D97-AF65-F5344CB8AC3E}">
        <p14:creationId xmlns:p14="http://schemas.microsoft.com/office/powerpoint/2010/main" val="3321144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70574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9423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41377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044726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12981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82931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3217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41005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48A87A34-81AB-432B-8DAE-1953F412C126}" type="datetimeFigureOut">
              <a:rPr lang="en-US" smtClean="0"/>
              <a:pPr/>
              <a:t>9/2/2020</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823140588"/>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 id="2147483949" r:id="rId13"/>
    <p:sldLayoutId id="2147483950" r:id="rId14"/>
    <p:sldLayoutId id="2147483951" r:id="rId15"/>
    <p:sldLayoutId id="2147483952" r:id="rId16"/>
    <p:sldLayoutId id="2147483953" r:id="rId17"/>
    <p:sldLayoutId id="2147483954"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jpeg"/><Relationship Id="rId16" Type="http://schemas.openxmlformats.org/officeDocument/2006/relationships/image" Target="../media/image26.pn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mundocompresor.com/diccionario-tecnico/aire-comprimido" TargetMode="External"/><Relationship Id="rId2" Type="http://schemas.openxmlformats.org/officeDocument/2006/relationships/hyperlink" Target="https://www.mundocompresor.com/diccionario-tecnico/manometro" TargetMode="External"/><Relationship Id="rId1" Type="http://schemas.openxmlformats.org/officeDocument/2006/relationships/slideLayout" Target="../slideLayouts/slideLayout1.xml"/><Relationship Id="rId4" Type="http://schemas.openxmlformats.org/officeDocument/2006/relationships/hyperlink" Target="https://www.mundocompresor.com/diccionario-tecnico/fa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rot="21420000">
            <a:off x="-1293073" y="272707"/>
            <a:ext cx="9069279" cy="752748"/>
          </a:xfrm>
        </p:spPr>
        <p:txBody>
          <a:bodyPr>
            <a:noAutofit/>
          </a:bodyPr>
          <a:lstStyle/>
          <a:p>
            <a:pPr algn="ctr"/>
            <a:r>
              <a:rPr lang="es-MX" sz="4000" dirty="0"/>
              <a:t>Mecánica aplicada   I</a:t>
            </a:r>
            <a:endParaRPr lang="es-PE" sz="4000" dirty="0"/>
          </a:p>
        </p:txBody>
      </p:sp>
      <p:sp>
        <p:nvSpPr>
          <p:cNvPr id="4" name="Subtítulo 3"/>
          <p:cNvSpPr>
            <a:spLocks noGrp="1"/>
          </p:cNvSpPr>
          <p:nvPr>
            <p:ph type="subTitle" idx="1"/>
          </p:nvPr>
        </p:nvSpPr>
        <p:spPr>
          <a:xfrm rot="21420000">
            <a:off x="25429" y="1132583"/>
            <a:ext cx="9755187" cy="4804184"/>
          </a:xfrm>
        </p:spPr>
        <p:txBody>
          <a:bodyPr/>
          <a:lstStyle/>
          <a:p>
            <a:r>
              <a:rPr lang="es-PE" sz="5400" b="1" dirty="0">
                <a:solidFill>
                  <a:schemeClr val="tx1"/>
                </a:solidFill>
              </a:rPr>
              <a:t>PRESIÓN ATMOSFÉRICA ,ABSOLUTA MANOMÉTRICA ,HIDROSTÁTICA</a:t>
            </a:r>
          </a:p>
          <a:p>
            <a:pPr algn="l"/>
            <a:r>
              <a:rPr lang="es-MX" sz="2000" b="1" dirty="0">
                <a:solidFill>
                  <a:schemeClr val="tx1"/>
                </a:solidFill>
              </a:rPr>
              <a:t>Integrantes:</a:t>
            </a:r>
          </a:p>
          <a:p>
            <a:pPr algn="l"/>
            <a:r>
              <a:rPr lang="es-ES" sz="1800" b="1" dirty="0">
                <a:solidFill>
                  <a:srgbClr val="C00000"/>
                </a:solidFill>
              </a:rPr>
              <a:t>                                  ALCA SALDAÑA DANIEL</a:t>
            </a:r>
            <a:endParaRPr lang="es-PE" sz="1800" b="1" dirty="0">
              <a:solidFill>
                <a:srgbClr val="C00000"/>
              </a:solidFill>
            </a:endParaRPr>
          </a:p>
          <a:p>
            <a:pPr algn="l"/>
            <a:r>
              <a:rPr lang="es-ES" sz="1800" b="1" dirty="0">
                <a:solidFill>
                  <a:srgbClr val="C00000"/>
                </a:solidFill>
              </a:rPr>
              <a:t>                                  ALFARO OROZCO MICHAEL</a:t>
            </a:r>
            <a:endParaRPr lang="es-PE" sz="1800" b="1" dirty="0">
              <a:solidFill>
                <a:srgbClr val="C00000"/>
              </a:solidFill>
            </a:endParaRPr>
          </a:p>
          <a:p>
            <a:pPr algn="l"/>
            <a:r>
              <a:rPr lang="es-ES" sz="1800" b="1" dirty="0">
                <a:solidFill>
                  <a:srgbClr val="C00000"/>
                </a:solidFill>
              </a:rPr>
              <a:t>                                  OBREGON ANGULO JUAN DANIEL</a:t>
            </a:r>
            <a:endParaRPr lang="es-PE" sz="1800" b="1" dirty="0">
              <a:solidFill>
                <a:srgbClr val="C00000"/>
              </a:solidFill>
            </a:endParaRPr>
          </a:p>
          <a:p>
            <a:pPr algn="l"/>
            <a:r>
              <a:rPr lang="es-ES" sz="1800" b="1" dirty="0">
                <a:solidFill>
                  <a:srgbClr val="C00000"/>
                </a:solidFill>
              </a:rPr>
              <a:t>                                   PALOMINO CCANTO GLEVER LUIS</a:t>
            </a:r>
            <a:endParaRPr lang="es-PE" sz="1800" b="1" dirty="0">
              <a:solidFill>
                <a:srgbClr val="C00000"/>
              </a:solidFill>
            </a:endParaRPr>
          </a:p>
          <a:p>
            <a:pPr algn="l"/>
            <a:r>
              <a:rPr lang="es-ES" sz="1800" b="1" dirty="0">
                <a:solidFill>
                  <a:srgbClr val="C00000"/>
                </a:solidFill>
              </a:rPr>
              <a:t>                                   PINCOS RAMOS HIPOLITO</a:t>
            </a:r>
            <a:endParaRPr lang="es-PE" sz="1800" b="1" dirty="0">
              <a:solidFill>
                <a:srgbClr val="C00000"/>
              </a:solidFill>
            </a:endParaRPr>
          </a:p>
        </p:txBody>
      </p:sp>
    </p:spTree>
    <p:extLst>
      <p:ext uri="{BB962C8B-B14F-4D97-AF65-F5344CB8AC3E}">
        <p14:creationId xmlns:p14="http://schemas.microsoft.com/office/powerpoint/2010/main" val="3384973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E7BE3-CA0B-4002-9498-7D8542E9138D}"/>
              </a:ext>
            </a:extLst>
          </p:cNvPr>
          <p:cNvSpPr>
            <a:spLocks noGrp="1"/>
          </p:cNvSpPr>
          <p:nvPr>
            <p:ph type="title"/>
          </p:nvPr>
        </p:nvSpPr>
        <p:spPr/>
        <p:txBody>
          <a:bodyPr>
            <a:normAutofit/>
          </a:bodyPr>
          <a:lstStyle/>
          <a:p>
            <a:r>
              <a:rPr lang="es-PE" sz="900" dirty="0"/>
              <a:t>.</a:t>
            </a:r>
          </a:p>
        </p:txBody>
      </p:sp>
      <p:sp>
        <p:nvSpPr>
          <p:cNvPr id="3" name="Marcador de texto 2">
            <a:extLst>
              <a:ext uri="{FF2B5EF4-FFF2-40B4-BE49-F238E27FC236}">
                <a16:creationId xmlns:a16="http://schemas.microsoft.com/office/drawing/2014/main" id="{85452ACC-1B5B-4C93-AF86-2657548B29E3}"/>
              </a:ext>
            </a:extLst>
          </p:cNvPr>
          <p:cNvSpPr>
            <a:spLocks noGrp="1"/>
          </p:cNvSpPr>
          <p:nvPr>
            <p:ph type="body" idx="1"/>
          </p:nvPr>
        </p:nvSpPr>
        <p:spPr/>
        <p:txBody>
          <a:bodyPr/>
          <a:lstStyle/>
          <a:p>
            <a:r>
              <a:rPr lang="es-PE" dirty="0"/>
              <a:t>.</a:t>
            </a:r>
          </a:p>
        </p:txBody>
      </p:sp>
      <p:pic>
        <p:nvPicPr>
          <p:cNvPr id="8" name="Marcador de contenido 7">
            <a:extLst>
              <a:ext uri="{FF2B5EF4-FFF2-40B4-BE49-F238E27FC236}">
                <a16:creationId xmlns:a16="http://schemas.microsoft.com/office/drawing/2014/main" id="{76C879F9-AD77-4027-AF5A-5F0C75070AA7}"/>
              </a:ext>
            </a:extLst>
          </p:cNvPr>
          <p:cNvPicPr>
            <a:picLocks noGrp="1" noChangeAspect="1"/>
          </p:cNvPicPr>
          <p:nvPr>
            <p:ph sz="quarter" idx="13"/>
          </p:nvPr>
        </p:nvPicPr>
        <p:blipFill>
          <a:blip r:embed="rId2"/>
          <a:stretch>
            <a:fillRect/>
          </a:stretch>
        </p:blipFill>
        <p:spPr>
          <a:xfrm>
            <a:off x="944349" y="610040"/>
            <a:ext cx="10303301" cy="5024401"/>
          </a:xfrm>
        </p:spPr>
      </p:pic>
      <p:sp>
        <p:nvSpPr>
          <p:cNvPr id="5" name="Marcador de texto 4">
            <a:extLst>
              <a:ext uri="{FF2B5EF4-FFF2-40B4-BE49-F238E27FC236}">
                <a16:creationId xmlns:a16="http://schemas.microsoft.com/office/drawing/2014/main" id="{C7C1B8DA-077C-4592-BF76-31ABB6523FD6}"/>
              </a:ext>
            </a:extLst>
          </p:cNvPr>
          <p:cNvSpPr>
            <a:spLocks noGrp="1"/>
          </p:cNvSpPr>
          <p:nvPr>
            <p:ph type="body" sz="quarter" idx="3"/>
          </p:nvPr>
        </p:nvSpPr>
        <p:spPr/>
        <p:txBody>
          <a:bodyPr/>
          <a:lstStyle/>
          <a:p>
            <a:r>
              <a:rPr lang="es-PE" dirty="0"/>
              <a:t>.</a:t>
            </a:r>
          </a:p>
        </p:txBody>
      </p:sp>
      <p:sp>
        <p:nvSpPr>
          <p:cNvPr id="6" name="Marcador de contenido 5">
            <a:extLst>
              <a:ext uri="{FF2B5EF4-FFF2-40B4-BE49-F238E27FC236}">
                <a16:creationId xmlns:a16="http://schemas.microsoft.com/office/drawing/2014/main" id="{AAB89D3E-2C2A-4DDA-BDF4-0A2A73DB5FEC}"/>
              </a:ext>
            </a:extLst>
          </p:cNvPr>
          <p:cNvSpPr>
            <a:spLocks noGrp="1"/>
          </p:cNvSpPr>
          <p:nvPr>
            <p:ph sz="quarter" idx="14"/>
          </p:nvPr>
        </p:nvSpPr>
        <p:spPr>
          <a:xfrm>
            <a:off x="5993970" y="4912241"/>
            <a:ext cx="3968738" cy="462343"/>
          </a:xfrm>
        </p:spPr>
        <p:txBody>
          <a:bodyPr>
            <a:normAutofit/>
          </a:bodyPr>
          <a:lstStyle/>
          <a:p>
            <a:r>
              <a:rPr lang="es-PE" sz="1400" dirty="0"/>
              <a:t>.</a:t>
            </a:r>
          </a:p>
        </p:txBody>
      </p:sp>
      <mc:AlternateContent xmlns:mc="http://schemas.openxmlformats.org/markup-compatibility/2006">
        <mc:Choice xmlns:a14="http://schemas.microsoft.com/office/drawing/2010/main" Requires="a14">
          <p:sp>
            <p:nvSpPr>
              <p:cNvPr id="12" name="CuadroTexto 11">
                <a:extLst>
                  <a:ext uri="{FF2B5EF4-FFF2-40B4-BE49-F238E27FC236}">
                    <a16:creationId xmlns:a16="http://schemas.microsoft.com/office/drawing/2014/main" id="{3D520D8F-5344-4CBC-A77D-E419825779CE}"/>
                  </a:ext>
                </a:extLst>
              </p:cNvPr>
              <p:cNvSpPr txBox="1"/>
              <p:nvPr/>
            </p:nvSpPr>
            <p:spPr>
              <a:xfrm>
                <a:off x="4823846" y="1029067"/>
                <a:ext cx="3083441" cy="672492"/>
              </a:xfrm>
              <a:prstGeom prst="rect">
                <a:avLst/>
              </a:prstGeom>
              <a:noFill/>
            </p:spPr>
            <p:txBody>
              <a:bodyPr wrap="square" rtlCol="0">
                <a:spAutoFit/>
              </a:bodyPr>
              <a:lstStyle/>
              <a:p>
                <a:r>
                  <a:rPr lang="es-PE" dirty="0"/>
                  <a:t> </a:t>
                </a:r>
                <a14:m>
                  <m:oMath xmlns:m="http://schemas.openxmlformats.org/officeDocument/2006/math">
                    <m:r>
                      <a:rPr lang="es-PE" i="1" dirty="0">
                        <a:latin typeface="Cambria Math" panose="02040503050406030204" pitchFamily="18" charset="0"/>
                      </a:rPr>
                      <m:t>𝑃𝐴</m:t>
                    </m:r>
                    <m:r>
                      <a:rPr lang="es-PE" dirty="0">
                        <a:latin typeface="Cambria Math" panose="02040503050406030204" pitchFamily="18" charset="0"/>
                      </a:rPr>
                      <m:t>=</m:t>
                    </m:r>
                    <m:sSub>
                      <m:sSubPr>
                        <m:ctrlPr>
                          <a:rPr lang="es-PE" i="1" dirty="0">
                            <a:latin typeface="Cambria Math" panose="02040503050406030204" pitchFamily="18" charset="0"/>
                          </a:rPr>
                        </m:ctrlPr>
                      </m:sSubPr>
                      <m:e>
                        <m:r>
                          <a:rPr lang="es-PE" i="1" dirty="0">
                            <a:latin typeface="Cambria Math" panose="02040503050406030204" pitchFamily="18" charset="0"/>
                          </a:rPr>
                          <m:t>𝑃</m:t>
                        </m:r>
                      </m:e>
                      <m:sub>
                        <m:r>
                          <a:rPr lang="es-PE" i="1" dirty="0">
                            <a:latin typeface="Cambria Math" panose="02040503050406030204" pitchFamily="18" charset="0"/>
                          </a:rPr>
                          <m:t>𝐴𝐶</m:t>
                        </m:r>
                      </m:sub>
                    </m:sSub>
                    <m:r>
                      <a:rPr lang="es-PE" dirty="0">
                        <a:latin typeface="Cambria Math" panose="02040503050406030204" pitchFamily="18" charset="0"/>
                      </a:rPr>
                      <m:t>+</m:t>
                    </m:r>
                    <m:r>
                      <a:rPr lang="es-PE" i="1" dirty="0">
                        <a:latin typeface="Cambria Math" panose="02040503050406030204" pitchFamily="18" charset="0"/>
                      </a:rPr>
                      <m:t>𝑃</m:t>
                    </m:r>
                    <m:sSub>
                      <m:sSubPr>
                        <m:ctrlPr>
                          <a:rPr lang="es-PE" i="1" dirty="0">
                            <a:latin typeface="Cambria Math" panose="02040503050406030204" pitchFamily="18" charset="0"/>
                          </a:rPr>
                        </m:ctrlPr>
                      </m:sSubPr>
                      <m:e>
                        <m:r>
                          <a:rPr lang="es-PE" i="1" dirty="0">
                            <a:latin typeface="Cambria Math" panose="02040503050406030204" pitchFamily="18" charset="0"/>
                          </a:rPr>
                          <m:t>𝐻</m:t>
                        </m:r>
                      </m:e>
                      <m:sub>
                        <m:r>
                          <a:rPr lang="es-PE" dirty="0">
                            <a:latin typeface="Cambria Math" panose="02040503050406030204" pitchFamily="18" charset="0"/>
                          </a:rPr>
                          <m:t>2</m:t>
                        </m:r>
                      </m:sub>
                    </m:sSub>
                    <m:r>
                      <a:rPr lang="es-PE" i="1" dirty="0">
                        <a:latin typeface="Cambria Math" panose="02040503050406030204" pitchFamily="18" charset="0"/>
                      </a:rPr>
                      <m:t>𝑂</m:t>
                    </m:r>
                    <m:r>
                      <a:rPr lang="es-PE" dirty="0">
                        <a:latin typeface="Cambria Math" panose="02040503050406030204" pitchFamily="18" charset="0"/>
                      </a:rPr>
                      <m:t>−</m:t>
                    </m:r>
                    <m:sSub>
                      <m:sSubPr>
                        <m:ctrlPr>
                          <a:rPr lang="es-PE" i="1" dirty="0" smtClean="0">
                            <a:latin typeface="Cambria Math" panose="02040503050406030204" pitchFamily="18" charset="0"/>
                          </a:rPr>
                        </m:ctrlPr>
                      </m:sSubPr>
                      <m:e>
                        <m:r>
                          <a:rPr lang="es-PE" i="1" dirty="0">
                            <a:latin typeface="Cambria Math" panose="02040503050406030204" pitchFamily="18" charset="0"/>
                          </a:rPr>
                          <m:t>𝑃</m:t>
                        </m:r>
                      </m:e>
                      <m:sub>
                        <m:r>
                          <m:rPr>
                            <m:sty m:val="p"/>
                          </m:rPr>
                          <a:rPr lang="es-PE" b="0" i="0" dirty="0" smtClean="0">
                            <a:latin typeface="Cambria Math" panose="02040503050406030204" pitchFamily="18" charset="0"/>
                          </a:rPr>
                          <m:t>g</m:t>
                        </m:r>
                      </m:sub>
                    </m:sSub>
                  </m:oMath>
                </a14:m>
                <a:endParaRPr lang="es-PE" dirty="0"/>
              </a:p>
              <a:p>
                <a:endParaRPr lang="es-PE" dirty="0"/>
              </a:p>
            </p:txBody>
          </p:sp>
        </mc:Choice>
        <mc:Fallback>
          <p:sp>
            <p:nvSpPr>
              <p:cNvPr id="12" name="CuadroTexto 11">
                <a:extLst>
                  <a:ext uri="{FF2B5EF4-FFF2-40B4-BE49-F238E27FC236}">
                    <a16:creationId xmlns:a16="http://schemas.microsoft.com/office/drawing/2014/main" id="{3D520D8F-5344-4CBC-A77D-E419825779CE}"/>
                  </a:ext>
                </a:extLst>
              </p:cNvPr>
              <p:cNvSpPr txBox="1">
                <a:spLocks noRot="1" noChangeAspect="1" noMove="1" noResize="1" noEditPoints="1" noAdjustHandles="1" noChangeArrowheads="1" noChangeShapeType="1" noTextEdit="1"/>
              </p:cNvSpPr>
              <p:nvPr/>
            </p:nvSpPr>
            <p:spPr>
              <a:xfrm>
                <a:off x="4823846" y="1029067"/>
                <a:ext cx="3083441" cy="672492"/>
              </a:xfrm>
              <a:prstGeom prst="rect">
                <a:avLst/>
              </a:prstGeom>
              <a:blipFill>
                <a:blip r:embed="rId3"/>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3" name="CuadroTexto 12">
                <a:extLst>
                  <a:ext uri="{FF2B5EF4-FFF2-40B4-BE49-F238E27FC236}">
                    <a16:creationId xmlns:a16="http://schemas.microsoft.com/office/drawing/2014/main" id="{64627EC9-AEFB-4973-9E60-686EF28C519E}"/>
                  </a:ext>
                </a:extLst>
              </p:cNvPr>
              <p:cNvSpPr txBox="1"/>
              <p:nvPr/>
            </p:nvSpPr>
            <p:spPr>
              <a:xfrm>
                <a:off x="4862825" y="614444"/>
                <a:ext cx="3054682" cy="30316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s-PE" smtClean="0">
                              <a:latin typeface="Cambria Math" panose="02040503050406030204" pitchFamily="18" charset="0"/>
                            </a:rPr>
                          </m:ctrlPr>
                        </m:sSubPr>
                        <m:e>
                          <m:r>
                            <a:rPr lang="es-PE" i="1">
                              <a:latin typeface="Cambria Math" panose="02040503050406030204" pitchFamily="18" charset="0"/>
                            </a:rPr>
                            <m:t>𝑃</m:t>
                          </m:r>
                        </m:e>
                        <m:sub>
                          <m:r>
                            <a:rPr lang="es-PE" i="1">
                              <a:latin typeface="Cambria Math" panose="02040503050406030204" pitchFamily="18" charset="0"/>
                            </a:rPr>
                            <m:t>𝐴𝑇𝑀</m:t>
                          </m:r>
                        </m:sub>
                      </m:sSub>
                      <m:r>
                        <a:rPr lang="es-PE" i="0">
                          <a:latin typeface="Cambria Math" panose="02040503050406030204" pitchFamily="18" charset="0"/>
                        </a:rPr>
                        <m:t>+</m:t>
                      </m:r>
                      <m:sSub>
                        <m:sSubPr>
                          <m:ctrlPr>
                            <a:rPr lang="es-PE" i="1">
                              <a:latin typeface="Cambria Math" panose="02040503050406030204" pitchFamily="18" charset="0"/>
                            </a:rPr>
                          </m:ctrlPr>
                        </m:sSubPr>
                        <m:e>
                          <m:r>
                            <a:rPr lang="es-PE" i="1">
                              <a:latin typeface="Cambria Math" panose="02040503050406030204" pitchFamily="18" charset="0"/>
                            </a:rPr>
                            <m:t>𝑃</m:t>
                          </m:r>
                        </m:e>
                        <m:sub>
                          <m:r>
                            <a:rPr lang="es-PE" i="1">
                              <a:latin typeface="Cambria Math" panose="02040503050406030204" pitchFamily="18" charset="0"/>
                            </a:rPr>
                            <m:t>𝐴𝐶</m:t>
                          </m:r>
                        </m:sub>
                      </m:sSub>
                      <m:r>
                        <a:rPr lang="es-PE" i="0">
                          <a:latin typeface="Cambria Math" panose="02040503050406030204" pitchFamily="18" charset="0"/>
                        </a:rPr>
                        <m:t>+</m:t>
                      </m:r>
                      <m:r>
                        <a:rPr lang="es-PE" i="1">
                          <a:latin typeface="Cambria Math" panose="02040503050406030204" pitchFamily="18" charset="0"/>
                        </a:rPr>
                        <m:t>𝑃</m:t>
                      </m:r>
                      <m:sSub>
                        <m:sSubPr>
                          <m:ctrlPr>
                            <a:rPr lang="es-PE" i="1">
                              <a:latin typeface="Cambria Math" panose="02040503050406030204" pitchFamily="18" charset="0"/>
                            </a:rPr>
                          </m:ctrlPr>
                        </m:sSubPr>
                        <m:e>
                          <m:r>
                            <a:rPr lang="es-PE" i="1">
                              <a:latin typeface="Cambria Math" panose="02040503050406030204" pitchFamily="18" charset="0"/>
                            </a:rPr>
                            <m:t>𝐻</m:t>
                          </m:r>
                        </m:e>
                        <m:sub>
                          <m:r>
                            <a:rPr lang="es-PE" i="0">
                              <a:latin typeface="Cambria Math" panose="02040503050406030204" pitchFamily="18" charset="0"/>
                            </a:rPr>
                            <m:t>2</m:t>
                          </m:r>
                        </m:sub>
                      </m:sSub>
                      <m:r>
                        <a:rPr lang="es-PE" i="1">
                          <a:latin typeface="Cambria Math" panose="02040503050406030204" pitchFamily="18" charset="0"/>
                        </a:rPr>
                        <m:t>𝑂</m:t>
                      </m:r>
                      <m:r>
                        <a:rPr lang="es-PE" i="0">
                          <a:latin typeface="Cambria Math" panose="02040503050406030204" pitchFamily="18" charset="0"/>
                        </a:rPr>
                        <m:t>−</m:t>
                      </m:r>
                      <m:sSub>
                        <m:sSubPr>
                          <m:ctrlPr>
                            <a:rPr lang="es-PE" i="1">
                              <a:latin typeface="Cambria Math" panose="02040503050406030204" pitchFamily="18" charset="0"/>
                            </a:rPr>
                          </m:ctrlPr>
                        </m:sSubPr>
                        <m:e>
                          <m:r>
                            <a:rPr lang="es-PE" i="1">
                              <a:latin typeface="Cambria Math" panose="02040503050406030204" pitchFamily="18" charset="0"/>
                            </a:rPr>
                            <m:t>𝑃</m:t>
                          </m:r>
                        </m:e>
                        <m:sub>
                          <m:r>
                            <m:rPr>
                              <m:sty m:val="p"/>
                            </m:rPr>
                            <a:rPr lang="es-PE" b="0" i="0" smtClean="0">
                              <a:latin typeface="Cambria Math" panose="02040503050406030204" pitchFamily="18" charset="0"/>
                            </a:rPr>
                            <m:t>g</m:t>
                          </m:r>
                        </m:sub>
                      </m:sSub>
                      <m:r>
                        <a:rPr lang="es-PE" i="0">
                          <a:latin typeface="Cambria Math" panose="02040503050406030204" pitchFamily="18" charset="0"/>
                        </a:rPr>
                        <m:t>=</m:t>
                      </m:r>
                      <m:r>
                        <a:rPr lang="es-PE" i="1">
                          <a:latin typeface="Cambria Math" panose="02040503050406030204" pitchFamily="18" charset="0"/>
                        </a:rPr>
                        <m:t>𝑃𝐴</m:t>
                      </m:r>
                    </m:oMath>
                  </m:oMathPara>
                </a14:m>
                <a:endParaRPr lang="es-PE" dirty="0"/>
              </a:p>
            </p:txBody>
          </p:sp>
        </mc:Choice>
        <mc:Fallback>
          <p:sp>
            <p:nvSpPr>
              <p:cNvPr id="13" name="CuadroTexto 12">
                <a:extLst>
                  <a:ext uri="{FF2B5EF4-FFF2-40B4-BE49-F238E27FC236}">
                    <a16:creationId xmlns:a16="http://schemas.microsoft.com/office/drawing/2014/main" id="{64627EC9-AEFB-4973-9E60-686EF28C519E}"/>
                  </a:ext>
                </a:extLst>
              </p:cNvPr>
              <p:cNvSpPr txBox="1">
                <a:spLocks noRot="1" noChangeAspect="1" noMove="1" noResize="1" noEditPoints="1" noAdjustHandles="1" noChangeArrowheads="1" noChangeShapeType="1" noTextEdit="1"/>
              </p:cNvSpPr>
              <p:nvPr/>
            </p:nvSpPr>
            <p:spPr>
              <a:xfrm>
                <a:off x="4862825" y="614444"/>
                <a:ext cx="3054682" cy="303160"/>
              </a:xfrm>
              <a:prstGeom prst="rect">
                <a:avLst/>
              </a:prstGeom>
              <a:blipFill>
                <a:blip r:embed="rId4"/>
                <a:stretch>
                  <a:fillRect l="-1597" r="-1597" b="-20000"/>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4" name="CuadroTexto 13">
                <a:extLst>
                  <a:ext uri="{FF2B5EF4-FFF2-40B4-BE49-F238E27FC236}">
                    <a16:creationId xmlns:a16="http://schemas.microsoft.com/office/drawing/2014/main" id="{268F9CA6-26FA-478E-B53D-F5F0B067B8B9}"/>
                  </a:ext>
                </a:extLst>
              </p:cNvPr>
              <p:cNvSpPr txBox="1"/>
              <p:nvPr/>
            </p:nvSpPr>
            <p:spPr>
              <a:xfrm>
                <a:off x="4903168" y="1468113"/>
                <a:ext cx="200952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s-PE" smtClean="0">
                              <a:latin typeface="Cambria Math" panose="02040503050406030204" pitchFamily="18" charset="0"/>
                            </a:rPr>
                          </m:ctrlPr>
                        </m:sSubPr>
                        <m:e>
                          <m:r>
                            <a:rPr lang="es-PE" i="1">
                              <a:latin typeface="Cambria Math" panose="02040503050406030204" pitchFamily="18" charset="0"/>
                            </a:rPr>
                            <m:t>𝑃</m:t>
                          </m:r>
                        </m:e>
                        <m:sub>
                          <m:r>
                            <a:rPr lang="es-PE" i="1">
                              <a:latin typeface="Cambria Math" panose="02040503050406030204" pitchFamily="18" charset="0"/>
                            </a:rPr>
                            <m:t>𝐴𝐶</m:t>
                          </m:r>
                        </m:sub>
                      </m:sSub>
                      <m:r>
                        <a:rPr lang="es-PE" i="0">
                          <a:latin typeface="Cambria Math" panose="02040503050406030204" pitchFamily="18" charset="0"/>
                        </a:rPr>
                        <m:t>=</m:t>
                      </m:r>
                      <m:r>
                        <a:rPr lang="es-PE" i="1">
                          <a:latin typeface="Cambria Math" panose="02040503050406030204" pitchFamily="18" charset="0"/>
                        </a:rPr>
                        <m:t>𝐷𝑅</m:t>
                      </m:r>
                      <m:r>
                        <a:rPr lang="es-PE" i="0">
                          <a:latin typeface="Cambria Math" panose="02040503050406030204" pitchFamily="18" charset="0"/>
                        </a:rPr>
                        <m:t>⋅</m:t>
                      </m:r>
                      <m:r>
                        <m:rPr>
                          <m:sty m:val="p"/>
                        </m:rPr>
                        <a:rPr lang="es-PE" b="0" i="0" smtClean="0">
                          <a:latin typeface="Cambria Math" panose="02040503050406030204" pitchFamily="18" charset="0"/>
                        </a:rPr>
                        <m:t>Da</m:t>
                      </m:r>
                      <m:r>
                        <a:rPr lang="es-PE" i="0">
                          <a:latin typeface="Cambria Math" panose="02040503050406030204" pitchFamily="18" charset="0"/>
                        </a:rPr>
                        <m:t>⋅</m:t>
                      </m:r>
                      <m:r>
                        <m:rPr>
                          <m:sty m:val="p"/>
                        </m:rPr>
                        <a:rPr lang="es-PE" b="0" i="0" smtClean="0">
                          <a:latin typeface="Cambria Math" panose="02040503050406030204" pitchFamily="18" charset="0"/>
                        </a:rPr>
                        <m:t>g</m:t>
                      </m:r>
                      <m:r>
                        <a:rPr lang="es-PE" i="0">
                          <a:latin typeface="Cambria Math" panose="02040503050406030204" pitchFamily="18" charset="0"/>
                        </a:rPr>
                        <m:t>⋅</m:t>
                      </m:r>
                      <m:r>
                        <a:rPr lang="es-PE" i="1">
                          <a:latin typeface="Cambria Math" panose="02040503050406030204" pitchFamily="18" charset="0"/>
                        </a:rPr>
                        <m:t>h</m:t>
                      </m:r>
                    </m:oMath>
                  </m:oMathPara>
                </a14:m>
                <a:endParaRPr lang="es-PE" dirty="0"/>
              </a:p>
            </p:txBody>
          </p:sp>
        </mc:Choice>
        <mc:Fallback>
          <p:sp>
            <p:nvSpPr>
              <p:cNvPr id="14" name="CuadroTexto 13">
                <a:extLst>
                  <a:ext uri="{FF2B5EF4-FFF2-40B4-BE49-F238E27FC236}">
                    <a16:creationId xmlns:a16="http://schemas.microsoft.com/office/drawing/2014/main" id="{268F9CA6-26FA-478E-B53D-F5F0B067B8B9}"/>
                  </a:ext>
                </a:extLst>
              </p:cNvPr>
              <p:cNvSpPr txBox="1">
                <a:spLocks noRot="1" noChangeAspect="1" noMove="1" noResize="1" noEditPoints="1" noAdjustHandles="1" noChangeArrowheads="1" noChangeShapeType="1" noTextEdit="1"/>
              </p:cNvSpPr>
              <p:nvPr/>
            </p:nvSpPr>
            <p:spPr>
              <a:xfrm>
                <a:off x="4903168" y="1468113"/>
                <a:ext cx="2009524" cy="276999"/>
              </a:xfrm>
              <a:prstGeom prst="rect">
                <a:avLst/>
              </a:prstGeom>
              <a:blipFill>
                <a:blip r:embed="rId5"/>
                <a:stretch>
                  <a:fillRect l="-2424" r="-2424" b="-31111"/>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5" name="CuadroTexto 14">
                <a:extLst>
                  <a:ext uri="{FF2B5EF4-FFF2-40B4-BE49-F238E27FC236}">
                    <a16:creationId xmlns:a16="http://schemas.microsoft.com/office/drawing/2014/main" id="{44396CB1-41CF-40F7-AB5A-E44B58542C0A}"/>
                  </a:ext>
                </a:extLst>
              </p:cNvPr>
              <p:cNvSpPr txBox="1"/>
              <p:nvPr/>
            </p:nvSpPr>
            <p:spPr>
              <a:xfrm>
                <a:off x="4845653" y="1824190"/>
                <a:ext cx="4488216" cy="53771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s-PE" smtClean="0">
                              <a:latin typeface="Cambria Math" panose="02040503050406030204" pitchFamily="18" charset="0"/>
                            </a:rPr>
                          </m:ctrlPr>
                        </m:sSubPr>
                        <m:e>
                          <m:r>
                            <a:rPr lang="es-PE" i="1">
                              <a:latin typeface="Cambria Math" panose="02040503050406030204" pitchFamily="18" charset="0"/>
                            </a:rPr>
                            <m:t>𝑃</m:t>
                          </m:r>
                        </m:e>
                        <m:sub>
                          <m:r>
                            <a:rPr lang="es-PE" i="1">
                              <a:latin typeface="Cambria Math" panose="02040503050406030204" pitchFamily="18" charset="0"/>
                            </a:rPr>
                            <m:t>𝐴𝐶</m:t>
                          </m:r>
                        </m:sub>
                      </m:sSub>
                      <m:r>
                        <a:rPr lang="es-PE" i="0">
                          <a:latin typeface="Cambria Math" panose="02040503050406030204" pitchFamily="18" charset="0"/>
                        </a:rPr>
                        <m:t>=</m:t>
                      </m:r>
                      <m:r>
                        <a:rPr lang="es-PE" b="0" i="0" smtClean="0">
                          <a:latin typeface="Cambria Math" panose="02040503050406030204" pitchFamily="18" charset="0"/>
                        </a:rPr>
                        <m:t>09</m:t>
                      </m:r>
                      <m:r>
                        <a:rPr lang="es-PE" i="0">
                          <a:latin typeface="Cambria Math" panose="02040503050406030204" pitchFamily="18" charset="0"/>
                        </a:rPr>
                        <m:t>.1000</m:t>
                      </m:r>
                      <m:f>
                        <m:fPr>
                          <m:ctrlPr>
                            <a:rPr lang="es-PE" i="1">
                              <a:latin typeface="Cambria Math" panose="02040503050406030204" pitchFamily="18" charset="0"/>
                            </a:rPr>
                          </m:ctrlPr>
                        </m:fPr>
                        <m:num>
                          <m:sSub>
                            <m:sSubPr>
                              <m:ctrlPr>
                                <a:rPr lang="es-PE" i="1">
                                  <a:latin typeface="Cambria Math" panose="02040503050406030204" pitchFamily="18" charset="0"/>
                                </a:rPr>
                              </m:ctrlPr>
                            </m:sSubPr>
                            <m:e>
                              <m:r>
                                <a:rPr lang="es-PE" i="1">
                                  <a:latin typeface="Cambria Math" panose="02040503050406030204" pitchFamily="18" charset="0"/>
                                </a:rPr>
                                <m:t>𝑘</m:t>
                              </m:r>
                            </m:e>
                            <m:sub>
                              <m:r>
                                <m:rPr>
                                  <m:sty m:val="p"/>
                                </m:rPr>
                                <a:rPr lang="es-PE" b="0" i="0" smtClean="0">
                                  <a:latin typeface="Cambria Math" panose="02040503050406030204" pitchFamily="18" charset="0"/>
                                </a:rPr>
                                <m:t>g</m:t>
                              </m:r>
                            </m:sub>
                          </m:sSub>
                        </m:num>
                        <m:den>
                          <m:sSup>
                            <m:sSupPr>
                              <m:ctrlPr>
                                <a:rPr lang="es-PE" i="1">
                                  <a:latin typeface="Cambria Math" panose="02040503050406030204" pitchFamily="18" charset="0"/>
                                </a:rPr>
                              </m:ctrlPr>
                            </m:sSupPr>
                            <m:e>
                              <m:r>
                                <a:rPr lang="es-PE" i="1">
                                  <a:latin typeface="Cambria Math" panose="02040503050406030204" pitchFamily="18" charset="0"/>
                                </a:rPr>
                                <m:t>𝑚</m:t>
                              </m:r>
                            </m:e>
                            <m:sup>
                              <m:r>
                                <a:rPr lang="es-PE" i="0">
                                  <a:latin typeface="Cambria Math" panose="02040503050406030204" pitchFamily="18" charset="0"/>
                                </a:rPr>
                                <m:t>2</m:t>
                              </m:r>
                            </m:sup>
                          </m:sSup>
                        </m:den>
                      </m:f>
                      <m:r>
                        <a:rPr lang="es-PE" i="0">
                          <a:latin typeface="Cambria Math" panose="02040503050406030204" pitchFamily="18" charset="0"/>
                        </a:rPr>
                        <m:t>⋅9.8</m:t>
                      </m:r>
                      <m:f>
                        <m:fPr>
                          <m:ctrlPr>
                            <a:rPr lang="es-PE" i="1">
                              <a:latin typeface="Cambria Math" panose="02040503050406030204" pitchFamily="18" charset="0"/>
                            </a:rPr>
                          </m:ctrlPr>
                        </m:fPr>
                        <m:num>
                          <m:r>
                            <a:rPr lang="es-PE" i="1">
                              <a:latin typeface="Cambria Math" panose="02040503050406030204" pitchFamily="18" charset="0"/>
                            </a:rPr>
                            <m:t>𝑚</m:t>
                          </m:r>
                        </m:num>
                        <m:den>
                          <m:sSup>
                            <m:sSupPr>
                              <m:ctrlPr>
                                <a:rPr lang="es-PE" i="1">
                                  <a:latin typeface="Cambria Math" panose="02040503050406030204" pitchFamily="18" charset="0"/>
                                </a:rPr>
                              </m:ctrlPr>
                            </m:sSupPr>
                            <m:e>
                              <m:r>
                                <m:rPr>
                                  <m:sty m:val="p"/>
                                </m:rPr>
                                <a:rPr lang="es-PE" b="0" i="0" smtClean="0">
                                  <a:latin typeface="Cambria Math" panose="02040503050406030204" pitchFamily="18" charset="0"/>
                                </a:rPr>
                                <m:t>s</m:t>
                              </m:r>
                            </m:e>
                            <m:sup>
                              <m:r>
                                <a:rPr lang="es-PE" i="0">
                                  <a:latin typeface="Cambria Math" panose="02040503050406030204" pitchFamily="18" charset="0"/>
                                </a:rPr>
                                <m:t>2</m:t>
                              </m:r>
                            </m:sup>
                          </m:sSup>
                        </m:den>
                      </m:f>
                      <m:r>
                        <a:rPr lang="es-PE" i="0">
                          <a:latin typeface="Cambria Math" panose="02040503050406030204" pitchFamily="18" charset="0"/>
                        </a:rPr>
                        <m:t>⋅0.7</m:t>
                      </m:r>
                      <m:r>
                        <a:rPr lang="es-PE" i="1">
                          <a:latin typeface="Cambria Math" panose="02040503050406030204" pitchFamily="18" charset="0"/>
                        </a:rPr>
                        <m:t>𝑚</m:t>
                      </m:r>
                      <m:r>
                        <a:rPr lang="es-PE" i="0">
                          <a:latin typeface="Cambria Math" panose="02040503050406030204" pitchFamily="18" charset="0"/>
                        </a:rPr>
                        <m:t>=6.174</m:t>
                      </m:r>
                      <m:r>
                        <a:rPr lang="es-PE" i="1">
                          <a:latin typeface="Cambria Math" panose="02040503050406030204" pitchFamily="18" charset="0"/>
                        </a:rPr>
                        <m:t>𝑘𝑝𝑎</m:t>
                      </m:r>
                    </m:oMath>
                  </m:oMathPara>
                </a14:m>
                <a:endParaRPr lang="es-PE" dirty="0"/>
              </a:p>
            </p:txBody>
          </p:sp>
        </mc:Choice>
        <mc:Fallback>
          <p:sp>
            <p:nvSpPr>
              <p:cNvPr id="15" name="CuadroTexto 14">
                <a:extLst>
                  <a:ext uri="{FF2B5EF4-FFF2-40B4-BE49-F238E27FC236}">
                    <a16:creationId xmlns:a16="http://schemas.microsoft.com/office/drawing/2014/main" id="{44396CB1-41CF-40F7-AB5A-E44B58542C0A}"/>
                  </a:ext>
                </a:extLst>
              </p:cNvPr>
              <p:cNvSpPr txBox="1">
                <a:spLocks noRot="1" noChangeAspect="1" noMove="1" noResize="1" noEditPoints="1" noAdjustHandles="1" noChangeArrowheads="1" noChangeShapeType="1" noTextEdit="1"/>
              </p:cNvSpPr>
              <p:nvPr/>
            </p:nvSpPr>
            <p:spPr>
              <a:xfrm>
                <a:off x="4845653" y="1824190"/>
                <a:ext cx="4488216" cy="537711"/>
              </a:xfrm>
              <a:prstGeom prst="rect">
                <a:avLst/>
              </a:prstGeom>
              <a:blipFill>
                <a:blip r:embed="rId6"/>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6" name="CuadroTexto 15">
                <a:extLst>
                  <a:ext uri="{FF2B5EF4-FFF2-40B4-BE49-F238E27FC236}">
                    <a16:creationId xmlns:a16="http://schemas.microsoft.com/office/drawing/2014/main" id="{0F3DB4DF-6272-4B35-949E-F2337C957628}"/>
                  </a:ext>
                </a:extLst>
              </p:cNvPr>
              <p:cNvSpPr txBox="1"/>
              <p:nvPr/>
            </p:nvSpPr>
            <p:spPr>
              <a:xfrm>
                <a:off x="4862825" y="2491984"/>
                <a:ext cx="1867563"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i="1" smtClean="0">
                          <a:latin typeface="Cambria Math" panose="02040503050406030204" pitchFamily="18" charset="0"/>
                        </a:rPr>
                        <m:t>𝑃</m:t>
                      </m:r>
                      <m:sSub>
                        <m:sSubPr>
                          <m:ctrlPr>
                            <a:rPr lang="es-PE" i="1">
                              <a:latin typeface="Cambria Math" panose="02040503050406030204" pitchFamily="18" charset="0"/>
                            </a:rPr>
                          </m:ctrlPr>
                        </m:sSubPr>
                        <m:e>
                          <m:r>
                            <a:rPr lang="es-PE" i="1">
                              <a:latin typeface="Cambria Math" panose="02040503050406030204" pitchFamily="18" charset="0"/>
                            </a:rPr>
                            <m:t>𝐻</m:t>
                          </m:r>
                        </m:e>
                        <m:sub>
                          <m:r>
                            <a:rPr lang="es-PE" i="0">
                              <a:latin typeface="Cambria Math" panose="02040503050406030204" pitchFamily="18" charset="0"/>
                            </a:rPr>
                            <m:t>2</m:t>
                          </m:r>
                        </m:sub>
                      </m:sSub>
                      <m:r>
                        <a:rPr lang="es-PE" i="1">
                          <a:latin typeface="Cambria Math" panose="02040503050406030204" pitchFamily="18" charset="0"/>
                        </a:rPr>
                        <m:t>𝑂</m:t>
                      </m:r>
                      <m:r>
                        <a:rPr lang="es-PE" i="0">
                          <a:latin typeface="Cambria Math" panose="02040503050406030204" pitchFamily="18" charset="0"/>
                        </a:rPr>
                        <m:t>=</m:t>
                      </m:r>
                      <m:r>
                        <m:rPr>
                          <m:sty m:val="p"/>
                        </m:rPr>
                        <a:rPr lang="es-PE" b="0" i="0" smtClean="0">
                          <a:latin typeface="Cambria Math" panose="02040503050406030204" pitchFamily="18" charset="0"/>
                        </a:rPr>
                        <m:t>Da</m:t>
                      </m:r>
                      <m:r>
                        <a:rPr lang="es-PE" i="0">
                          <a:latin typeface="Cambria Math" panose="02040503050406030204" pitchFamily="18" charset="0"/>
                        </a:rPr>
                        <m:t>⋅</m:t>
                      </m:r>
                      <m:r>
                        <m:rPr>
                          <m:sty m:val="p"/>
                        </m:rPr>
                        <a:rPr lang="es-PE" b="0" i="0" smtClean="0">
                          <a:latin typeface="Cambria Math" panose="02040503050406030204" pitchFamily="18" charset="0"/>
                        </a:rPr>
                        <m:t>g</m:t>
                      </m:r>
                      <m:r>
                        <a:rPr lang="es-PE" i="0">
                          <a:latin typeface="Cambria Math" panose="02040503050406030204" pitchFamily="18" charset="0"/>
                        </a:rPr>
                        <m:t>+</m:t>
                      </m:r>
                      <m:r>
                        <a:rPr lang="es-PE" i="1">
                          <a:latin typeface="Cambria Math" panose="02040503050406030204" pitchFamily="18" charset="0"/>
                        </a:rPr>
                        <m:t>h</m:t>
                      </m:r>
                    </m:oMath>
                  </m:oMathPara>
                </a14:m>
                <a:endParaRPr lang="es-PE" dirty="0"/>
              </a:p>
            </p:txBody>
          </p:sp>
        </mc:Choice>
        <mc:Fallback>
          <p:sp>
            <p:nvSpPr>
              <p:cNvPr id="16" name="CuadroTexto 15">
                <a:extLst>
                  <a:ext uri="{FF2B5EF4-FFF2-40B4-BE49-F238E27FC236}">
                    <a16:creationId xmlns:a16="http://schemas.microsoft.com/office/drawing/2014/main" id="{0F3DB4DF-6272-4B35-949E-F2337C957628}"/>
                  </a:ext>
                </a:extLst>
              </p:cNvPr>
              <p:cNvSpPr txBox="1">
                <a:spLocks noRot="1" noChangeAspect="1" noMove="1" noResize="1" noEditPoints="1" noAdjustHandles="1" noChangeArrowheads="1" noChangeShapeType="1" noTextEdit="1"/>
              </p:cNvSpPr>
              <p:nvPr/>
            </p:nvSpPr>
            <p:spPr>
              <a:xfrm>
                <a:off x="4862825" y="2491984"/>
                <a:ext cx="1867563" cy="276999"/>
              </a:xfrm>
              <a:prstGeom prst="rect">
                <a:avLst/>
              </a:prstGeom>
              <a:blipFill>
                <a:blip r:embed="rId7"/>
                <a:stretch>
                  <a:fillRect l="-2941" r="-2941" b="-31111"/>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7" name="CuadroTexto 16">
                <a:extLst>
                  <a:ext uri="{FF2B5EF4-FFF2-40B4-BE49-F238E27FC236}">
                    <a16:creationId xmlns:a16="http://schemas.microsoft.com/office/drawing/2014/main" id="{CB7BE423-C1E6-4DA1-BB42-7682475E74A4}"/>
                  </a:ext>
                </a:extLst>
              </p:cNvPr>
              <p:cNvSpPr txBox="1"/>
              <p:nvPr/>
            </p:nvSpPr>
            <p:spPr>
              <a:xfrm>
                <a:off x="4818085" y="2853386"/>
                <a:ext cx="4417107" cy="537711"/>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i="1" smtClean="0">
                          <a:latin typeface="Cambria Math" panose="02040503050406030204" pitchFamily="18" charset="0"/>
                        </a:rPr>
                        <m:t>𝑃</m:t>
                      </m:r>
                      <m:sSub>
                        <m:sSubPr>
                          <m:ctrlPr>
                            <a:rPr lang="es-PE" i="1">
                              <a:latin typeface="Cambria Math" panose="02040503050406030204" pitchFamily="18" charset="0"/>
                            </a:rPr>
                          </m:ctrlPr>
                        </m:sSubPr>
                        <m:e>
                          <m:r>
                            <a:rPr lang="es-PE" i="1">
                              <a:latin typeface="Cambria Math" panose="02040503050406030204" pitchFamily="18" charset="0"/>
                            </a:rPr>
                            <m:t>𝐻</m:t>
                          </m:r>
                        </m:e>
                        <m:sub>
                          <m:r>
                            <a:rPr lang="es-PE" i="0">
                              <a:latin typeface="Cambria Math" panose="02040503050406030204" pitchFamily="18" charset="0"/>
                            </a:rPr>
                            <m:t>2</m:t>
                          </m:r>
                        </m:sub>
                      </m:sSub>
                      <m:r>
                        <a:rPr lang="es-PE" i="1">
                          <a:latin typeface="Cambria Math" panose="02040503050406030204" pitchFamily="18" charset="0"/>
                        </a:rPr>
                        <m:t>𝑂</m:t>
                      </m:r>
                      <m:r>
                        <a:rPr lang="es-PE" i="0">
                          <a:latin typeface="Cambria Math" panose="02040503050406030204" pitchFamily="18" charset="0"/>
                        </a:rPr>
                        <m:t>=1000</m:t>
                      </m:r>
                      <m:f>
                        <m:fPr>
                          <m:ctrlPr>
                            <a:rPr lang="es-PE" i="1">
                              <a:latin typeface="Cambria Math" panose="02040503050406030204" pitchFamily="18" charset="0"/>
                            </a:rPr>
                          </m:ctrlPr>
                        </m:fPr>
                        <m:num>
                          <m:sSub>
                            <m:sSubPr>
                              <m:ctrlPr>
                                <a:rPr lang="es-PE" i="1">
                                  <a:latin typeface="Cambria Math" panose="02040503050406030204" pitchFamily="18" charset="0"/>
                                </a:rPr>
                              </m:ctrlPr>
                            </m:sSubPr>
                            <m:e>
                              <m:r>
                                <a:rPr lang="es-PE" i="1">
                                  <a:latin typeface="Cambria Math" panose="02040503050406030204" pitchFamily="18" charset="0"/>
                                </a:rPr>
                                <m:t>𝑘</m:t>
                              </m:r>
                            </m:e>
                            <m:sub>
                              <m:r>
                                <m:rPr>
                                  <m:sty m:val="p"/>
                                </m:rPr>
                                <a:rPr lang="es-PE" b="0" i="0" smtClean="0">
                                  <a:latin typeface="Cambria Math" panose="02040503050406030204" pitchFamily="18" charset="0"/>
                                </a:rPr>
                                <m:t>g</m:t>
                              </m:r>
                            </m:sub>
                          </m:sSub>
                        </m:num>
                        <m:den>
                          <m:sSup>
                            <m:sSupPr>
                              <m:ctrlPr>
                                <a:rPr lang="es-PE" i="1">
                                  <a:latin typeface="Cambria Math" panose="02040503050406030204" pitchFamily="18" charset="0"/>
                                </a:rPr>
                              </m:ctrlPr>
                            </m:sSupPr>
                            <m:e>
                              <m:r>
                                <a:rPr lang="es-PE" i="1">
                                  <a:latin typeface="Cambria Math" panose="02040503050406030204" pitchFamily="18" charset="0"/>
                                </a:rPr>
                                <m:t>𝑚</m:t>
                              </m:r>
                            </m:e>
                            <m:sup>
                              <m:r>
                                <a:rPr lang="es-PE" i="0">
                                  <a:latin typeface="Cambria Math" panose="02040503050406030204" pitchFamily="18" charset="0"/>
                                </a:rPr>
                                <m:t>2</m:t>
                              </m:r>
                            </m:sup>
                          </m:sSup>
                        </m:den>
                      </m:f>
                      <m:r>
                        <a:rPr lang="es-PE" i="0">
                          <a:latin typeface="Cambria Math" panose="02040503050406030204" pitchFamily="18" charset="0"/>
                        </a:rPr>
                        <m:t>⋅9.8</m:t>
                      </m:r>
                      <m:f>
                        <m:fPr>
                          <m:ctrlPr>
                            <a:rPr lang="es-PE" i="1">
                              <a:latin typeface="Cambria Math" panose="02040503050406030204" pitchFamily="18" charset="0"/>
                            </a:rPr>
                          </m:ctrlPr>
                        </m:fPr>
                        <m:num>
                          <m:r>
                            <a:rPr lang="es-PE" i="1">
                              <a:latin typeface="Cambria Math" panose="02040503050406030204" pitchFamily="18" charset="0"/>
                            </a:rPr>
                            <m:t>𝑚</m:t>
                          </m:r>
                        </m:num>
                        <m:den>
                          <m:sSup>
                            <m:sSupPr>
                              <m:ctrlPr>
                                <a:rPr lang="es-PE" i="1">
                                  <a:latin typeface="Cambria Math" panose="02040503050406030204" pitchFamily="18" charset="0"/>
                                </a:rPr>
                              </m:ctrlPr>
                            </m:sSupPr>
                            <m:e>
                              <m:r>
                                <m:rPr>
                                  <m:sty m:val="p"/>
                                </m:rPr>
                                <a:rPr lang="es-PE" b="0" i="0" smtClean="0">
                                  <a:latin typeface="Cambria Math" panose="02040503050406030204" pitchFamily="18" charset="0"/>
                                </a:rPr>
                                <m:t>s</m:t>
                              </m:r>
                            </m:e>
                            <m:sup>
                              <m:r>
                                <a:rPr lang="es-PE" i="0">
                                  <a:latin typeface="Cambria Math" panose="02040503050406030204" pitchFamily="18" charset="0"/>
                                </a:rPr>
                                <m:t>2</m:t>
                              </m:r>
                            </m:sup>
                          </m:sSup>
                        </m:den>
                      </m:f>
                      <m:r>
                        <a:rPr lang="es-PE" i="0">
                          <a:latin typeface="Cambria Math" panose="02040503050406030204" pitchFamily="18" charset="0"/>
                        </a:rPr>
                        <m:t>⋅0.3</m:t>
                      </m:r>
                      <m:r>
                        <a:rPr lang="es-PE" i="1">
                          <a:latin typeface="Cambria Math" panose="02040503050406030204" pitchFamily="18" charset="0"/>
                        </a:rPr>
                        <m:t>𝑚</m:t>
                      </m:r>
                      <m:r>
                        <a:rPr lang="es-PE" i="0">
                          <a:latin typeface="Cambria Math" panose="02040503050406030204" pitchFamily="18" charset="0"/>
                        </a:rPr>
                        <m:t>=2.9</m:t>
                      </m:r>
                      <m:r>
                        <a:rPr lang="es-PE" b="0" i="1" smtClean="0">
                          <a:latin typeface="Cambria Math" panose="02040503050406030204" pitchFamily="18" charset="0"/>
                        </a:rPr>
                        <m:t>40</m:t>
                      </m:r>
                      <m:r>
                        <a:rPr lang="es-PE" i="1">
                          <a:latin typeface="Cambria Math" panose="02040503050406030204" pitchFamily="18" charset="0"/>
                        </a:rPr>
                        <m:t>𝑘</m:t>
                      </m:r>
                      <m:r>
                        <a:rPr lang="es-PE" b="0" i="1" smtClean="0">
                          <a:latin typeface="Cambria Math" panose="02040503050406030204" pitchFamily="18" charset="0"/>
                        </a:rPr>
                        <m:t>𝑝</m:t>
                      </m:r>
                      <m:r>
                        <a:rPr lang="es-PE" i="1">
                          <a:latin typeface="Cambria Math" panose="02040503050406030204" pitchFamily="18" charset="0"/>
                        </a:rPr>
                        <m:t>𝑎</m:t>
                      </m:r>
                    </m:oMath>
                  </m:oMathPara>
                </a14:m>
                <a:endParaRPr lang="es-PE" dirty="0"/>
              </a:p>
            </p:txBody>
          </p:sp>
        </mc:Choice>
        <mc:Fallback>
          <p:sp>
            <p:nvSpPr>
              <p:cNvPr id="17" name="CuadroTexto 16">
                <a:extLst>
                  <a:ext uri="{FF2B5EF4-FFF2-40B4-BE49-F238E27FC236}">
                    <a16:creationId xmlns:a16="http://schemas.microsoft.com/office/drawing/2014/main" id="{CB7BE423-C1E6-4DA1-BB42-7682475E74A4}"/>
                  </a:ext>
                </a:extLst>
              </p:cNvPr>
              <p:cNvSpPr txBox="1">
                <a:spLocks noRot="1" noChangeAspect="1" noMove="1" noResize="1" noEditPoints="1" noAdjustHandles="1" noChangeArrowheads="1" noChangeShapeType="1" noTextEdit="1"/>
              </p:cNvSpPr>
              <p:nvPr/>
            </p:nvSpPr>
            <p:spPr>
              <a:xfrm>
                <a:off x="4818085" y="2853386"/>
                <a:ext cx="4417107" cy="537711"/>
              </a:xfrm>
              <a:prstGeom prst="rect">
                <a:avLst/>
              </a:prstGeom>
              <a:blipFill>
                <a:blip r:embed="rId8"/>
                <a:stretch>
                  <a:fillRect/>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8" name="CuadroTexto 17">
                <a:extLst>
                  <a:ext uri="{FF2B5EF4-FFF2-40B4-BE49-F238E27FC236}">
                    <a16:creationId xmlns:a16="http://schemas.microsoft.com/office/drawing/2014/main" id="{0C0DA8D1-4111-419C-BC60-5EA4D5913166}"/>
                  </a:ext>
                </a:extLst>
              </p:cNvPr>
              <p:cNvSpPr txBox="1"/>
              <p:nvPr/>
            </p:nvSpPr>
            <p:spPr>
              <a:xfrm>
                <a:off x="4872108" y="3546718"/>
                <a:ext cx="2110642"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i="1" smtClean="0">
                          <a:latin typeface="Cambria Math" panose="02040503050406030204" pitchFamily="18" charset="0"/>
                        </a:rPr>
                        <m:t>𝑃</m:t>
                      </m:r>
                      <m:r>
                        <m:rPr>
                          <m:sty m:val="p"/>
                        </m:rPr>
                        <a:rPr lang="es-PE" b="0" i="0" smtClean="0">
                          <a:latin typeface="Cambria Math" panose="02040503050406030204" pitchFamily="18" charset="0"/>
                        </a:rPr>
                        <m:t>G</m:t>
                      </m:r>
                      <m:r>
                        <a:rPr lang="es-PE" i="0">
                          <a:latin typeface="Cambria Math" panose="02040503050406030204" pitchFamily="18" charset="0"/>
                        </a:rPr>
                        <m:t>=</m:t>
                      </m:r>
                      <m:r>
                        <a:rPr lang="es-PE" i="1">
                          <a:latin typeface="Cambria Math" panose="02040503050406030204" pitchFamily="18" charset="0"/>
                        </a:rPr>
                        <m:t>𝐷𝑅</m:t>
                      </m:r>
                      <m:r>
                        <a:rPr lang="es-PE" i="0">
                          <a:latin typeface="Cambria Math" panose="02040503050406030204" pitchFamily="18" charset="0"/>
                        </a:rPr>
                        <m:t>⋅</m:t>
                      </m:r>
                      <m:r>
                        <m:rPr>
                          <m:sty m:val="p"/>
                        </m:rPr>
                        <a:rPr lang="es-PE" b="0" i="0" smtClean="0">
                          <a:latin typeface="Cambria Math" panose="02040503050406030204" pitchFamily="18" charset="0"/>
                        </a:rPr>
                        <m:t>Da</m:t>
                      </m:r>
                      <m:r>
                        <a:rPr lang="es-PE" i="0">
                          <a:latin typeface="Cambria Math" panose="02040503050406030204" pitchFamily="18" charset="0"/>
                        </a:rPr>
                        <m:t>⋅</m:t>
                      </m:r>
                      <m:r>
                        <a:rPr lang="es-PE" i="1">
                          <a:latin typeface="Cambria Math" panose="02040503050406030204" pitchFamily="18" charset="0"/>
                        </a:rPr>
                        <m:t>𝑔</m:t>
                      </m:r>
                      <m:r>
                        <a:rPr lang="es-PE" i="0">
                          <a:latin typeface="Cambria Math" panose="02040503050406030204" pitchFamily="18" charset="0"/>
                        </a:rPr>
                        <m:t>⋅</m:t>
                      </m:r>
                      <m:r>
                        <a:rPr lang="es-PE" i="1">
                          <a:latin typeface="Cambria Math" panose="02040503050406030204" pitchFamily="18" charset="0"/>
                        </a:rPr>
                        <m:t>h</m:t>
                      </m:r>
                      <m:r>
                        <a:rPr lang="es-PE" i="0">
                          <a:latin typeface="Cambria Math" panose="02040503050406030204" pitchFamily="18" charset="0"/>
                        </a:rPr>
                        <m:t>5</m:t>
                      </m:r>
                    </m:oMath>
                  </m:oMathPara>
                </a14:m>
                <a:endParaRPr lang="es-PE" dirty="0"/>
              </a:p>
            </p:txBody>
          </p:sp>
        </mc:Choice>
        <mc:Fallback>
          <p:sp>
            <p:nvSpPr>
              <p:cNvPr id="18" name="CuadroTexto 17">
                <a:extLst>
                  <a:ext uri="{FF2B5EF4-FFF2-40B4-BE49-F238E27FC236}">
                    <a16:creationId xmlns:a16="http://schemas.microsoft.com/office/drawing/2014/main" id="{0C0DA8D1-4111-419C-BC60-5EA4D5913166}"/>
                  </a:ext>
                </a:extLst>
              </p:cNvPr>
              <p:cNvSpPr txBox="1">
                <a:spLocks noRot="1" noChangeAspect="1" noMove="1" noResize="1" noEditPoints="1" noAdjustHandles="1" noChangeArrowheads="1" noChangeShapeType="1" noTextEdit="1"/>
              </p:cNvSpPr>
              <p:nvPr/>
            </p:nvSpPr>
            <p:spPr>
              <a:xfrm>
                <a:off x="4872108" y="3546718"/>
                <a:ext cx="2110642" cy="276999"/>
              </a:xfrm>
              <a:prstGeom prst="rect">
                <a:avLst/>
              </a:prstGeom>
              <a:blipFill>
                <a:blip r:embed="rId9"/>
                <a:stretch>
                  <a:fillRect l="-2312" r="-2890" b="-31111"/>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19" name="CuadroTexto 18">
                <a:extLst>
                  <a:ext uri="{FF2B5EF4-FFF2-40B4-BE49-F238E27FC236}">
                    <a16:creationId xmlns:a16="http://schemas.microsoft.com/office/drawing/2014/main" id="{E42B593E-9A86-4967-8327-CA2E1D24FA92}"/>
                  </a:ext>
                </a:extLst>
              </p:cNvPr>
              <p:cNvSpPr txBox="1"/>
              <p:nvPr/>
            </p:nvSpPr>
            <p:spPr>
              <a:xfrm>
                <a:off x="4862825" y="3952480"/>
                <a:ext cx="3376694"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i="1" smtClean="0">
                          <a:latin typeface="Cambria Math" panose="02040503050406030204" pitchFamily="18" charset="0"/>
                        </a:rPr>
                        <m:t>h</m:t>
                      </m:r>
                      <m:r>
                        <a:rPr lang="es-PE" b="0" i="0" smtClean="0">
                          <a:latin typeface="Cambria Math" panose="02040503050406030204" pitchFamily="18" charset="0"/>
                        </a:rPr>
                        <m:t>5</m:t>
                      </m:r>
                      <m:r>
                        <a:rPr lang="es-PE" i="0">
                          <a:latin typeface="Cambria Math" panose="02040503050406030204" pitchFamily="18" charset="0"/>
                        </a:rPr>
                        <m:t>=</m:t>
                      </m:r>
                      <m:r>
                        <a:rPr lang="es-PE" i="1">
                          <a:latin typeface="Cambria Math" panose="02040503050406030204" pitchFamily="18" charset="0"/>
                        </a:rPr>
                        <m:t>h</m:t>
                      </m:r>
                      <m:r>
                        <a:rPr lang="es-PE" i="0">
                          <a:latin typeface="Cambria Math" panose="02040503050406030204" pitchFamily="18" charset="0"/>
                        </a:rPr>
                        <m:t>4−</m:t>
                      </m:r>
                      <m:r>
                        <a:rPr lang="es-PE" i="1">
                          <a:latin typeface="Cambria Math" panose="02040503050406030204" pitchFamily="18" charset="0"/>
                        </a:rPr>
                        <m:t>h</m:t>
                      </m:r>
                      <m:r>
                        <a:rPr lang="es-PE" i="0">
                          <a:latin typeface="Cambria Math" panose="02040503050406030204" pitchFamily="18" charset="0"/>
                        </a:rPr>
                        <m:t>3=0.9−</m:t>
                      </m:r>
                      <m:r>
                        <a:rPr lang="es-PE" b="0" i="0" smtClean="0">
                          <a:latin typeface="Cambria Math" panose="02040503050406030204" pitchFamily="18" charset="0"/>
                        </a:rPr>
                        <m:t>0.2</m:t>
                      </m:r>
                      <m:r>
                        <a:rPr lang="es-PE" i="0">
                          <a:latin typeface="Cambria Math" panose="02040503050406030204" pitchFamily="18" charset="0"/>
                        </a:rPr>
                        <m:t>=0.7</m:t>
                      </m:r>
                      <m:r>
                        <a:rPr lang="es-PE" i="1">
                          <a:latin typeface="Cambria Math" panose="02040503050406030204" pitchFamily="18" charset="0"/>
                        </a:rPr>
                        <m:t>𝑚</m:t>
                      </m:r>
                    </m:oMath>
                  </m:oMathPara>
                </a14:m>
                <a:endParaRPr lang="es-PE" dirty="0"/>
              </a:p>
            </p:txBody>
          </p:sp>
        </mc:Choice>
        <mc:Fallback>
          <p:sp>
            <p:nvSpPr>
              <p:cNvPr id="19" name="CuadroTexto 18">
                <a:extLst>
                  <a:ext uri="{FF2B5EF4-FFF2-40B4-BE49-F238E27FC236}">
                    <a16:creationId xmlns:a16="http://schemas.microsoft.com/office/drawing/2014/main" id="{E42B593E-9A86-4967-8327-CA2E1D24FA92}"/>
                  </a:ext>
                </a:extLst>
              </p:cNvPr>
              <p:cNvSpPr txBox="1">
                <a:spLocks noRot="1" noChangeAspect="1" noMove="1" noResize="1" noEditPoints="1" noAdjustHandles="1" noChangeArrowheads="1" noChangeShapeType="1" noTextEdit="1"/>
              </p:cNvSpPr>
              <p:nvPr/>
            </p:nvSpPr>
            <p:spPr>
              <a:xfrm>
                <a:off x="4862825" y="3952480"/>
                <a:ext cx="3376694" cy="276999"/>
              </a:xfrm>
              <a:prstGeom prst="rect">
                <a:avLst/>
              </a:prstGeom>
              <a:blipFill>
                <a:blip r:embed="rId10"/>
                <a:stretch>
                  <a:fillRect l="-1444" r="-722" b="-10870"/>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0" name="CuadroTexto 19">
                <a:extLst>
                  <a:ext uri="{FF2B5EF4-FFF2-40B4-BE49-F238E27FC236}">
                    <a16:creationId xmlns:a16="http://schemas.microsoft.com/office/drawing/2014/main" id="{1D2BFC4D-2961-48B3-AC75-84A627503C3D}"/>
                  </a:ext>
                </a:extLst>
              </p:cNvPr>
              <p:cNvSpPr txBox="1"/>
              <p:nvPr/>
            </p:nvSpPr>
            <p:spPr>
              <a:xfrm>
                <a:off x="4845653" y="4738305"/>
                <a:ext cx="2995051"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i="1" smtClean="0">
                          <a:latin typeface="Cambria Math" panose="02040503050406030204" pitchFamily="18" charset="0"/>
                        </a:rPr>
                        <m:t>𝑃𝐴</m:t>
                      </m:r>
                      <m:r>
                        <a:rPr lang="es-PE" i="0">
                          <a:latin typeface="Cambria Math" panose="02040503050406030204" pitchFamily="18" charset="0"/>
                        </a:rPr>
                        <m:t>=6.174+2.940−8.6436</m:t>
                      </m:r>
                    </m:oMath>
                  </m:oMathPara>
                </a14:m>
                <a:endParaRPr lang="es-PE" dirty="0"/>
              </a:p>
            </p:txBody>
          </p:sp>
        </mc:Choice>
        <mc:Fallback>
          <p:sp>
            <p:nvSpPr>
              <p:cNvPr id="20" name="CuadroTexto 19">
                <a:extLst>
                  <a:ext uri="{FF2B5EF4-FFF2-40B4-BE49-F238E27FC236}">
                    <a16:creationId xmlns:a16="http://schemas.microsoft.com/office/drawing/2014/main" id="{1D2BFC4D-2961-48B3-AC75-84A627503C3D}"/>
                  </a:ext>
                </a:extLst>
              </p:cNvPr>
              <p:cNvSpPr txBox="1">
                <a:spLocks noRot="1" noChangeAspect="1" noMove="1" noResize="1" noEditPoints="1" noAdjustHandles="1" noChangeArrowheads="1" noChangeShapeType="1" noTextEdit="1"/>
              </p:cNvSpPr>
              <p:nvPr/>
            </p:nvSpPr>
            <p:spPr>
              <a:xfrm>
                <a:off x="4845653" y="4738305"/>
                <a:ext cx="2995051" cy="276999"/>
              </a:xfrm>
              <a:prstGeom prst="rect">
                <a:avLst/>
              </a:prstGeom>
              <a:blipFill>
                <a:blip r:embed="rId11"/>
                <a:stretch>
                  <a:fillRect l="-1629" r="-1833" b="-10870"/>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1" name="CuadroTexto 20">
                <a:extLst>
                  <a:ext uri="{FF2B5EF4-FFF2-40B4-BE49-F238E27FC236}">
                    <a16:creationId xmlns:a16="http://schemas.microsoft.com/office/drawing/2014/main" id="{91A59C1B-5368-4976-8310-96DB7AA6F507}"/>
                  </a:ext>
                </a:extLst>
              </p:cNvPr>
              <p:cNvSpPr txBox="1"/>
              <p:nvPr/>
            </p:nvSpPr>
            <p:spPr>
              <a:xfrm>
                <a:off x="4862825" y="4367979"/>
                <a:ext cx="4235775"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i="1" smtClean="0">
                          <a:latin typeface="Cambria Math" panose="02040503050406030204" pitchFamily="18" charset="0"/>
                        </a:rPr>
                        <m:t>𝑃</m:t>
                      </m:r>
                      <m:r>
                        <m:rPr>
                          <m:sty m:val="p"/>
                        </m:rPr>
                        <a:rPr lang="es-PE" b="0" i="0" smtClean="0">
                          <a:latin typeface="Cambria Math" panose="02040503050406030204" pitchFamily="18" charset="0"/>
                        </a:rPr>
                        <m:t>G</m:t>
                      </m:r>
                      <m:r>
                        <a:rPr lang="es-PE" i="0">
                          <a:latin typeface="Cambria Math" panose="02040503050406030204" pitchFamily="18" charset="0"/>
                        </a:rPr>
                        <m:t>=126⋅1000⋅9.8⋅0.7</m:t>
                      </m:r>
                      <m:r>
                        <a:rPr lang="es-PE" i="1">
                          <a:latin typeface="Cambria Math" panose="02040503050406030204" pitchFamily="18" charset="0"/>
                        </a:rPr>
                        <m:t>𝑚</m:t>
                      </m:r>
                      <m:r>
                        <a:rPr lang="es-PE" i="0">
                          <a:latin typeface="Cambria Math" panose="02040503050406030204" pitchFamily="18" charset="0"/>
                        </a:rPr>
                        <m:t>=8.6436</m:t>
                      </m:r>
                      <m:r>
                        <a:rPr lang="es-PE" i="1">
                          <a:latin typeface="Cambria Math" panose="02040503050406030204" pitchFamily="18" charset="0"/>
                        </a:rPr>
                        <m:t>𝑘</m:t>
                      </m:r>
                      <m:r>
                        <a:rPr lang="es-PE" b="0" i="1" smtClean="0">
                          <a:latin typeface="Cambria Math" panose="02040503050406030204" pitchFamily="18" charset="0"/>
                        </a:rPr>
                        <m:t>𝑝</m:t>
                      </m:r>
                      <m:r>
                        <a:rPr lang="es-PE" i="1">
                          <a:latin typeface="Cambria Math" panose="02040503050406030204" pitchFamily="18" charset="0"/>
                        </a:rPr>
                        <m:t>𝑎</m:t>
                      </m:r>
                    </m:oMath>
                  </m:oMathPara>
                </a14:m>
                <a:endParaRPr lang="es-PE" dirty="0"/>
              </a:p>
            </p:txBody>
          </p:sp>
        </mc:Choice>
        <mc:Fallback>
          <p:sp>
            <p:nvSpPr>
              <p:cNvPr id="21" name="CuadroTexto 20">
                <a:extLst>
                  <a:ext uri="{FF2B5EF4-FFF2-40B4-BE49-F238E27FC236}">
                    <a16:creationId xmlns:a16="http://schemas.microsoft.com/office/drawing/2014/main" id="{91A59C1B-5368-4976-8310-96DB7AA6F507}"/>
                  </a:ext>
                </a:extLst>
              </p:cNvPr>
              <p:cNvSpPr txBox="1">
                <a:spLocks noRot="1" noChangeAspect="1" noMove="1" noResize="1" noEditPoints="1" noAdjustHandles="1" noChangeArrowheads="1" noChangeShapeType="1" noTextEdit="1"/>
              </p:cNvSpPr>
              <p:nvPr/>
            </p:nvSpPr>
            <p:spPr>
              <a:xfrm>
                <a:off x="4862825" y="4367979"/>
                <a:ext cx="4235775" cy="276999"/>
              </a:xfrm>
              <a:prstGeom prst="rect">
                <a:avLst/>
              </a:prstGeom>
              <a:blipFill>
                <a:blip r:embed="rId12"/>
                <a:stretch>
                  <a:fillRect l="-863" r="-288" b="-31111"/>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2" name="CuadroTexto 21">
                <a:extLst>
                  <a:ext uri="{FF2B5EF4-FFF2-40B4-BE49-F238E27FC236}">
                    <a16:creationId xmlns:a16="http://schemas.microsoft.com/office/drawing/2014/main" id="{0CB26BCF-DBD9-4487-ABE5-21298C81F92C}"/>
                  </a:ext>
                </a:extLst>
              </p:cNvPr>
              <p:cNvSpPr txBox="1"/>
              <p:nvPr/>
            </p:nvSpPr>
            <p:spPr>
              <a:xfrm>
                <a:off x="4826469" y="5155296"/>
                <a:ext cx="1710276" cy="27699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r>
                        <a:rPr lang="es-PE" i="1" smtClean="0">
                          <a:latin typeface="Cambria Math" panose="02040503050406030204" pitchFamily="18" charset="0"/>
                        </a:rPr>
                        <m:t>𝑃𝐴</m:t>
                      </m:r>
                      <m:r>
                        <a:rPr lang="es-PE" i="0">
                          <a:latin typeface="Cambria Math" panose="02040503050406030204" pitchFamily="18" charset="0"/>
                        </a:rPr>
                        <m:t>=0,4704</m:t>
                      </m:r>
                      <m:r>
                        <a:rPr lang="es-PE" i="1">
                          <a:latin typeface="Cambria Math" panose="02040503050406030204" pitchFamily="18" charset="0"/>
                        </a:rPr>
                        <m:t>𝑘</m:t>
                      </m:r>
                      <m:r>
                        <a:rPr lang="es-PE" b="0" i="1" smtClean="0">
                          <a:latin typeface="Cambria Math" panose="02040503050406030204" pitchFamily="18" charset="0"/>
                        </a:rPr>
                        <m:t>𝑝</m:t>
                      </m:r>
                      <m:r>
                        <a:rPr lang="es-PE" i="1">
                          <a:latin typeface="Cambria Math" panose="02040503050406030204" pitchFamily="18" charset="0"/>
                        </a:rPr>
                        <m:t>𝑎</m:t>
                      </m:r>
                    </m:oMath>
                  </m:oMathPara>
                </a14:m>
                <a:endParaRPr lang="es-PE" dirty="0"/>
              </a:p>
            </p:txBody>
          </p:sp>
        </mc:Choice>
        <mc:Fallback>
          <p:sp>
            <p:nvSpPr>
              <p:cNvPr id="22" name="CuadroTexto 21">
                <a:extLst>
                  <a:ext uri="{FF2B5EF4-FFF2-40B4-BE49-F238E27FC236}">
                    <a16:creationId xmlns:a16="http://schemas.microsoft.com/office/drawing/2014/main" id="{0CB26BCF-DBD9-4487-ABE5-21298C81F92C}"/>
                  </a:ext>
                </a:extLst>
              </p:cNvPr>
              <p:cNvSpPr txBox="1">
                <a:spLocks noRot="1" noChangeAspect="1" noMove="1" noResize="1" noEditPoints="1" noAdjustHandles="1" noChangeArrowheads="1" noChangeShapeType="1" noTextEdit="1"/>
              </p:cNvSpPr>
              <p:nvPr/>
            </p:nvSpPr>
            <p:spPr>
              <a:xfrm>
                <a:off x="4826469" y="5155296"/>
                <a:ext cx="1710276" cy="276999"/>
              </a:xfrm>
              <a:prstGeom prst="rect">
                <a:avLst/>
              </a:prstGeom>
              <a:blipFill>
                <a:blip r:embed="rId13"/>
                <a:stretch>
                  <a:fillRect l="-3214" r="-2143" b="-31111"/>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3" name="CuadroTexto 22">
                <a:extLst>
                  <a:ext uri="{FF2B5EF4-FFF2-40B4-BE49-F238E27FC236}">
                    <a16:creationId xmlns:a16="http://schemas.microsoft.com/office/drawing/2014/main" id="{2A2E7129-0551-4B00-BE32-29A5FD9B817E}"/>
                  </a:ext>
                </a:extLst>
              </p:cNvPr>
              <p:cNvSpPr txBox="1"/>
              <p:nvPr/>
            </p:nvSpPr>
            <p:spPr>
              <a:xfrm>
                <a:off x="2321933" y="2218727"/>
                <a:ext cx="564482"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s-PE" i="1" smtClean="0">
                              <a:solidFill>
                                <a:srgbClr val="FF0000"/>
                              </a:solidFill>
                              <a:latin typeface="Cambria Math" panose="02040503050406030204" pitchFamily="18" charset="0"/>
                            </a:rPr>
                          </m:ctrlPr>
                        </m:sSubPr>
                        <m:e>
                          <m:r>
                            <a:rPr lang="es-PE" i="1">
                              <a:solidFill>
                                <a:srgbClr val="FF0000"/>
                              </a:solidFill>
                              <a:latin typeface="Cambria Math" panose="02040503050406030204" pitchFamily="18" charset="0"/>
                            </a:rPr>
                            <m:t>𝑃</m:t>
                          </m:r>
                        </m:e>
                        <m:sub>
                          <m:r>
                            <a:rPr lang="es-PE" i="1">
                              <a:solidFill>
                                <a:srgbClr val="FF0000"/>
                              </a:solidFill>
                              <a:latin typeface="Cambria Math" panose="02040503050406030204" pitchFamily="18" charset="0"/>
                            </a:rPr>
                            <m:t>𝐴𝐶</m:t>
                          </m:r>
                        </m:sub>
                      </m:sSub>
                    </m:oMath>
                  </m:oMathPara>
                </a14:m>
                <a:endParaRPr lang="es-PE" dirty="0">
                  <a:solidFill>
                    <a:srgbClr val="FF0000"/>
                  </a:solidFill>
                </a:endParaRPr>
              </a:p>
            </p:txBody>
          </p:sp>
        </mc:Choice>
        <mc:Fallback>
          <p:sp>
            <p:nvSpPr>
              <p:cNvPr id="23" name="CuadroTexto 22">
                <a:extLst>
                  <a:ext uri="{FF2B5EF4-FFF2-40B4-BE49-F238E27FC236}">
                    <a16:creationId xmlns:a16="http://schemas.microsoft.com/office/drawing/2014/main" id="{2A2E7129-0551-4B00-BE32-29A5FD9B817E}"/>
                  </a:ext>
                </a:extLst>
              </p:cNvPr>
              <p:cNvSpPr txBox="1">
                <a:spLocks noRot="1" noChangeAspect="1" noMove="1" noResize="1" noEditPoints="1" noAdjustHandles="1" noChangeArrowheads="1" noChangeShapeType="1" noTextEdit="1"/>
              </p:cNvSpPr>
              <p:nvPr/>
            </p:nvSpPr>
            <p:spPr>
              <a:xfrm>
                <a:off x="2321933" y="2218727"/>
                <a:ext cx="564482" cy="369332"/>
              </a:xfrm>
              <a:prstGeom prst="rect">
                <a:avLst/>
              </a:prstGeom>
              <a:blipFill>
                <a:blip r:embed="rId14"/>
                <a:stretch>
                  <a:fillRect b="-1639"/>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4" name="CuadroTexto 23">
                <a:extLst>
                  <a:ext uri="{FF2B5EF4-FFF2-40B4-BE49-F238E27FC236}">
                    <a16:creationId xmlns:a16="http://schemas.microsoft.com/office/drawing/2014/main" id="{4E73C803-C405-4922-AE91-2BB98EE65BEC}"/>
                  </a:ext>
                </a:extLst>
              </p:cNvPr>
              <p:cNvSpPr txBox="1"/>
              <p:nvPr/>
            </p:nvSpPr>
            <p:spPr>
              <a:xfrm>
                <a:off x="2268712" y="2735467"/>
                <a:ext cx="634875" cy="36933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s-PE" i="1" smtClean="0">
                              <a:solidFill>
                                <a:srgbClr val="FF0000"/>
                              </a:solidFill>
                              <a:latin typeface="Cambria Math" panose="02040503050406030204" pitchFamily="18" charset="0"/>
                            </a:rPr>
                          </m:ctrlPr>
                        </m:sSubPr>
                        <m:e>
                          <m:r>
                            <a:rPr lang="es-PE" i="1">
                              <a:solidFill>
                                <a:srgbClr val="FF0000"/>
                              </a:solidFill>
                              <a:latin typeface="Cambria Math" panose="02040503050406030204" pitchFamily="18" charset="0"/>
                            </a:rPr>
                            <m:t>𝑃</m:t>
                          </m:r>
                        </m:e>
                        <m:sub>
                          <m:r>
                            <a:rPr lang="es-PE" i="1">
                              <a:solidFill>
                                <a:srgbClr val="FF0000"/>
                              </a:solidFill>
                              <a:latin typeface="Cambria Math" panose="02040503050406030204" pitchFamily="18" charset="0"/>
                            </a:rPr>
                            <m:t>𝐴</m:t>
                          </m:r>
                          <m:r>
                            <a:rPr lang="es-PE" b="0" i="1" smtClean="0">
                              <a:solidFill>
                                <a:srgbClr val="FF0000"/>
                              </a:solidFill>
                              <a:latin typeface="Cambria Math" panose="02040503050406030204" pitchFamily="18" charset="0"/>
                            </a:rPr>
                            <m:t>𝐺</m:t>
                          </m:r>
                        </m:sub>
                      </m:sSub>
                    </m:oMath>
                  </m:oMathPara>
                </a14:m>
                <a:endParaRPr lang="es-PE" dirty="0"/>
              </a:p>
            </p:txBody>
          </p:sp>
        </mc:Choice>
        <mc:Fallback>
          <p:sp>
            <p:nvSpPr>
              <p:cNvPr id="24" name="CuadroTexto 23">
                <a:extLst>
                  <a:ext uri="{FF2B5EF4-FFF2-40B4-BE49-F238E27FC236}">
                    <a16:creationId xmlns:a16="http://schemas.microsoft.com/office/drawing/2014/main" id="{4E73C803-C405-4922-AE91-2BB98EE65BEC}"/>
                  </a:ext>
                </a:extLst>
              </p:cNvPr>
              <p:cNvSpPr txBox="1">
                <a:spLocks noRot="1" noChangeAspect="1" noMove="1" noResize="1" noEditPoints="1" noAdjustHandles="1" noChangeArrowheads="1" noChangeShapeType="1" noTextEdit="1"/>
              </p:cNvSpPr>
              <p:nvPr/>
            </p:nvSpPr>
            <p:spPr>
              <a:xfrm>
                <a:off x="2268712" y="2735467"/>
                <a:ext cx="634875" cy="369332"/>
              </a:xfrm>
              <a:prstGeom prst="rect">
                <a:avLst/>
              </a:prstGeom>
              <a:blipFill>
                <a:blip r:embed="rId15"/>
                <a:stretch>
                  <a:fillRect b="-3333"/>
                </a:stretch>
              </a:blipFill>
            </p:spPr>
            <p:txBody>
              <a:bodyPr/>
              <a:lstStyle/>
              <a:p>
                <a:r>
                  <a:rPr lang="es-PE">
                    <a:noFill/>
                  </a:rPr>
                  <a:t> </a:t>
                </a:r>
              </a:p>
            </p:txBody>
          </p:sp>
        </mc:Fallback>
      </mc:AlternateContent>
      <mc:AlternateContent xmlns:mc="http://schemas.openxmlformats.org/markup-compatibility/2006">
        <mc:Choice xmlns:a14="http://schemas.microsoft.com/office/drawing/2010/main" Requires="a14">
          <p:sp>
            <p:nvSpPr>
              <p:cNvPr id="25" name="CuadroTexto 24">
                <a:extLst>
                  <a:ext uri="{FF2B5EF4-FFF2-40B4-BE49-F238E27FC236}">
                    <a16:creationId xmlns:a16="http://schemas.microsoft.com/office/drawing/2014/main" id="{4A5424FC-E066-47E8-8653-B1894920FAE1}"/>
                  </a:ext>
                </a:extLst>
              </p:cNvPr>
              <p:cNvSpPr txBox="1"/>
              <p:nvPr/>
            </p:nvSpPr>
            <p:spPr>
              <a:xfrm>
                <a:off x="2586149" y="1639524"/>
                <a:ext cx="1039553" cy="369332"/>
              </a:xfrm>
              <a:prstGeom prst="rect">
                <a:avLst/>
              </a:prstGeom>
              <a:noFill/>
            </p:spPr>
            <p:txBody>
              <a:bodyPr wrap="square" rtlCol="0">
                <a:spAutoFit/>
              </a:bodyPr>
              <a:lstStyle/>
              <a:p>
                <a14:m>
                  <m:oMath xmlns:m="http://schemas.openxmlformats.org/officeDocument/2006/math">
                    <m:r>
                      <a:rPr lang="es-PE" i="1" dirty="0" smtClean="0">
                        <a:solidFill>
                          <a:srgbClr val="FF0000"/>
                        </a:solidFill>
                        <a:latin typeface="Cambria Math" panose="02040503050406030204" pitchFamily="18" charset="0"/>
                      </a:rPr>
                      <m:t>𝑃𝐴</m:t>
                    </m:r>
                  </m:oMath>
                </a14:m>
                <a:r>
                  <a:rPr lang="es-PE" dirty="0">
                    <a:solidFill>
                      <a:srgbClr val="FF0000"/>
                    </a:solidFill>
                  </a:rPr>
                  <a:t>+ m</a:t>
                </a:r>
              </a:p>
            </p:txBody>
          </p:sp>
        </mc:Choice>
        <mc:Fallback>
          <p:sp>
            <p:nvSpPr>
              <p:cNvPr id="25" name="CuadroTexto 24">
                <a:extLst>
                  <a:ext uri="{FF2B5EF4-FFF2-40B4-BE49-F238E27FC236}">
                    <a16:creationId xmlns:a16="http://schemas.microsoft.com/office/drawing/2014/main" id="{4A5424FC-E066-47E8-8653-B1894920FAE1}"/>
                  </a:ext>
                </a:extLst>
              </p:cNvPr>
              <p:cNvSpPr txBox="1">
                <a:spLocks noRot="1" noChangeAspect="1" noMove="1" noResize="1" noEditPoints="1" noAdjustHandles="1" noChangeArrowheads="1" noChangeShapeType="1" noTextEdit="1"/>
              </p:cNvSpPr>
              <p:nvPr/>
            </p:nvSpPr>
            <p:spPr>
              <a:xfrm>
                <a:off x="2586149" y="1639524"/>
                <a:ext cx="1039553" cy="369332"/>
              </a:xfrm>
              <a:prstGeom prst="rect">
                <a:avLst/>
              </a:prstGeom>
              <a:blipFill>
                <a:blip r:embed="rId16"/>
                <a:stretch>
                  <a:fillRect t="-9836" b="-24590"/>
                </a:stretch>
              </a:blipFill>
            </p:spPr>
            <p:txBody>
              <a:bodyPr/>
              <a:lstStyle/>
              <a:p>
                <a:r>
                  <a:rPr lang="es-PE">
                    <a:noFill/>
                  </a:rPr>
                  <a:t> </a:t>
                </a:r>
              </a:p>
            </p:txBody>
          </p:sp>
        </mc:Fallback>
      </mc:AlternateContent>
      <p:sp>
        <p:nvSpPr>
          <p:cNvPr id="26" name="CuadroTexto 25">
            <a:extLst>
              <a:ext uri="{FF2B5EF4-FFF2-40B4-BE49-F238E27FC236}">
                <a16:creationId xmlns:a16="http://schemas.microsoft.com/office/drawing/2014/main" id="{2463A3F7-1A2E-4DA1-9CDD-49F5517873B9}"/>
              </a:ext>
            </a:extLst>
          </p:cNvPr>
          <p:cNvSpPr txBox="1"/>
          <p:nvPr/>
        </p:nvSpPr>
        <p:spPr>
          <a:xfrm>
            <a:off x="3346435" y="2399651"/>
            <a:ext cx="438756" cy="369332"/>
          </a:xfrm>
          <a:prstGeom prst="rect">
            <a:avLst/>
          </a:prstGeom>
          <a:noFill/>
        </p:spPr>
        <p:txBody>
          <a:bodyPr wrap="square" rtlCol="0">
            <a:spAutoFit/>
          </a:bodyPr>
          <a:lstStyle/>
          <a:p>
            <a:r>
              <a:rPr lang="es-PE" dirty="0">
                <a:solidFill>
                  <a:srgbClr val="FF0000"/>
                </a:solidFill>
              </a:rPr>
              <a:t>h5</a:t>
            </a:r>
          </a:p>
        </p:txBody>
      </p:sp>
      <p:sp>
        <p:nvSpPr>
          <p:cNvPr id="27" name="CuadroTexto 26">
            <a:extLst>
              <a:ext uri="{FF2B5EF4-FFF2-40B4-BE49-F238E27FC236}">
                <a16:creationId xmlns:a16="http://schemas.microsoft.com/office/drawing/2014/main" id="{28087F5D-98EB-4A0C-9856-F62279353DEC}"/>
              </a:ext>
            </a:extLst>
          </p:cNvPr>
          <p:cNvSpPr txBox="1"/>
          <p:nvPr/>
        </p:nvSpPr>
        <p:spPr>
          <a:xfrm>
            <a:off x="3912781" y="3122241"/>
            <a:ext cx="446568" cy="369332"/>
          </a:xfrm>
          <a:prstGeom prst="rect">
            <a:avLst/>
          </a:prstGeom>
          <a:noFill/>
        </p:spPr>
        <p:txBody>
          <a:bodyPr wrap="square" rtlCol="0">
            <a:spAutoFit/>
          </a:bodyPr>
          <a:lstStyle/>
          <a:p>
            <a:r>
              <a:rPr lang="es-PE" dirty="0">
                <a:solidFill>
                  <a:srgbClr val="FF0000"/>
                </a:solidFill>
              </a:rPr>
              <a:t>h4</a:t>
            </a:r>
          </a:p>
        </p:txBody>
      </p:sp>
      <p:sp>
        <p:nvSpPr>
          <p:cNvPr id="28" name="CuadroTexto 27">
            <a:extLst>
              <a:ext uri="{FF2B5EF4-FFF2-40B4-BE49-F238E27FC236}">
                <a16:creationId xmlns:a16="http://schemas.microsoft.com/office/drawing/2014/main" id="{2EEFAFE8-F0AF-43A8-9D1B-1C304944675E}"/>
              </a:ext>
            </a:extLst>
          </p:cNvPr>
          <p:cNvSpPr txBox="1"/>
          <p:nvPr/>
        </p:nvSpPr>
        <p:spPr>
          <a:xfrm>
            <a:off x="1371600" y="3285460"/>
            <a:ext cx="446568" cy="369332"/>
          </a:xfrm>
          <a:prstGeom prst="rect">
            <a:avLst/>
          </a:prstGeom>
          <a:noFill/>
        </p:spPr>
        <p:txBody>
          <a:bodyPr wrap="square" rtlCol="0">
            <a:spAutoFit/>
          </a:bodyPr>
          <a:lstStyle/>
          <a:p>
            <a:r>
              <a:rPr lang="es-PE" dirty="0">
                <a:solidFill>
                  <a:srgbClr val="FF0000"/>
                </a:solidFill>
              </a:rPr>
              <a:t>h3</a:t>
            </a:r>
          </a:p>
        </p:txBody>
      </p:sp>
      <p:cxnSp>
        <p:nvCxnSpPr>
          <p:cNvPr id="30" name="Conector recto 29">
            <a:extLst>
              <a:ext uri="{FF2B5EF4-FFF2-40B4-BE49-F238E27FC236}">
                <a16:creationId xmlns:a16="http://schemas.microsoft.com/office/drawing/2014/main" id="{A49D2C5B-8D98-4E56-AF3E-E354DF3A9D4D}"/>
              </a:ext>
            </a:extLst>
          </p:cNvPr>
          <p:cNvCxnSpPr/>
          <p:nvPr/>
        </p:nvCxnSpPr>
        <p:spPr>
          <a:xfrm>
            <a:off x="3346435" y="2361901"/>
            <a:ext cx="0" cy="742898"/>
          </a:xfrm>
          <a:prstGeom prst="line">
            <a:avLst/>
          </a:prstGeom>
        </p:spPr>
        <p:style>
          <a:lnRef idx="2">
            <a:schemeClr val="accent5"/>
          </a:lnRef>
          <a:fillRef idx="0">
            <a:schemeClr val="accent5"/>
          </a:fillRef>
          <a:effectRef idx="1">
            <a:schemeClr val="accent5"/>
          </a:effectRef>
          <a:fontRef idx="minor">
            <a:schemeClr val="tx1"/>
          </a:fontRef>
        </p:style>
      </p:cxnSp>
      <p:cxnSp>
        <p:nvCxnSpPr>
          <p:cNvPr id="32" name="Conector recto 31">
            <a:extLst>
              <a:ext uri="{FF2B5EF4-FFF2-40B4-BE49-F238E27FC236}">
                <a16:creationId xmlns:a16="http://schemas.microsoft.com/office/drawing/2014/main" id="{ACBBCBD2-F856-415D-8229-9B1833228653}"/>
              </a:ext>
            </a:extLst>
          </p:cNvPr>
          <p:cNvCxnSpPr/>
          <p:nvPr/>
        </p:nvCxnSpPr>
        <p:spPr>
          <a:xfrm>
            <a:off x="2903587" y="2361901"/>
            <a:ext cx="442848"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4" name="Conector recto 33">
            <a:extLst>
              <a:ext uri="{FF2B5EF4-FFF2-40B4-BE49-F238E27FC236}">
                <a16:creationId xmlns:a16="http://schemas.microsoft.com/office/drawing/2014/main" id="{50D94BAE-B323-4E9B-A4E6-3AB875FE0CF5}"/>
              </a:ext>
            </a:extLst>
          </p:cNvPr>
          <p:cNvCxnSpPr/>
          <p:nvPr/>
        </p:nvCxnSpPr>
        <p:spPr>
          <a:xfrm>
            <a:off x="2886415" y="3104799"/>
            <a:ext cx="460020"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36" name="Conector recto 35">
            <a:extLst>
              <a:ext uri="{FF2B5EF4-FFF2-40B4-BE49-F238E27FC236}">
                <a16:creationId xmlns:a16="http://schemas.microsoft.com/office/drawing/2014/main" id="{56502ABE-BD5D-4CDA-ACD0-C25D5F191FDC}"/>
              </a:ext>
            </a:extLst>
          </p:cNvPr>
          <p:cNvCxnSpPr>
            <a:cxnSpLocks/>
          </p:cNvCxnSpPr>
          <p:nvPr/>
        </p:nvCxnSpPr>
        <p:spPr>
          <a:xfrm flipH="1">
            <a:off x="3785191" y="2218727"/>
            <a:ext cx="1" cy="1436065"/>
          </a:xfrm>
          <a:prstGeom prst="line">
            <a:avLst/>
          </a:prstGeom>
        </p:spPr>
        <p:style>
          <a:lnRef idx="2">
            <a:schemeClr val="accent5"/>
          </a:lnRef>
          <a:fillRef idx="0">
            <a:schemeClr val="accent5"/>
          </a:fillRef>
          <a:effectRef idx="1">
            <a:schemeClr val="accent5"/>
          </a:effectRef>
          <a:fontRef idx="minor">
            <a:schemeClr val="tx1"/>
          </a:fontRef>
        </p:style>
      </p:cxnSp>
      <p:cxnSp>
        <p:nvCxnSpPr>
          <p:cNvPr id="39" name="Conector recto de flecha 38">
            <a:extLst>
              <a:ext uri="{FF2B5EF4-FFF2-40B4-BE49-F238E27FC236}">
                <a16:creationId xmlns:a16="http://schemas.microsoft.com/office/drawing/2014/main" id="{61A1359C-9FA0-42D0-96BD-35EDECA7408A}"/>
              </a:ext>
            </a:extLst>
          </p:cNvPr>
          <p:cNvCxnSpPr>
            <a:stCxn id="28" idx="1"/>
          </p:cNvCxnSpPr>
          <p:nvPr/>
        </p:nvCxnSpPr>
        <p:spPr>
          <a:xfrm flipH="1">
            <a:off x="1190847" y="3470126"/>
            <a:ext cx="180753" cy="21447"/>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cxnSp>
        <p:nvCxnSpPr>
          <p:cNvPr id="41" name="Conector recto de flecha 40">
            <a:extLst>
              <a:ext uri="{FF2B5EF4-FFF2-40B4-BE49-F238E27FC236}">
                <a16:creationId xmlns:a16="http://schemas.microsoft.com/office/drawing/2014/main" id="{2EFEA347-178D-4A99-983A-752BE0FA6033}"/>
              </a:ext>
            </a:extLst>
          </p:cNvPr>
          <p:cNvCxnSpPr>
            <a:stCxn id="25" idx="1"/>
          </p:cNvCxnSpPr>
          <p:nvPr/>
        </p:nvCxnSpPr>
        <p:spPr>
          <a:xfrm flipH="1">
            <a:off x="2229292" y="1824190"/>
            <a:ext cx="356857" cy="0"/>
          </a:xfrm>
          <a:prstGeom prst="straightConnector1">
            <a:avLst/>
          </a:prstGeom>
          <a:ln>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903567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62BA95-9E7E-4C82-8A07-9661440177D7}"/>
              </a:ext>
            </a:extLst>
          </p:cNvPr>
          <p:cNvSpPr>
            <a:spLocks noGrp="1"/>
          </p:cNvSpPr>
          <p:nvPr>
            <p:ph type="title"/>
          </p:nvPr>
        </p:nvSpPr>
        <p:spPr>
          <a:xfrm>
            <a:off x="685801" y="287080"/>
            <a:ext cx="10394707" cy="914399"/>
          </a:xfrm>
        </p:spPr>
        <p:txBody>
          <a:bodyPr>
            <a:normAutofit/>
          </a:bodyPr>
          <a:lstStyle/>
          <a:p>
            <a:pPr algn="ctr"/>
            <a:r>
              <a:rPr lang="es-PE" b="1" dirty="0">
                <a:solidFill>
                  <a:srgbClr val="FF0000"/>
                </a:solidFill>
              </a:rPr>
              <a:t>Manómetro</a:t>
            </a:r>
            <a:endParaRPr lang="es-PE" dirty="0">
              <a:solidFill>
                <a:srgbClr val="FF0000"/>
              </a:solidFill>
            </a:endParaRPr>
          </a:p>
        </p:txBody>
      </p:sp>
      <p:sp>
        <p:nvSpPr>
          <p:cNvPr id="3" name="Marcador de texto 2">
            <a:extLst>
              <a:ext uri="{FF2B5EF4-FFF2-40B4-BE49-F238E27FC236}">
                <a16:creationId xmlns:a16="http://schemas.microsoft.com/office/drawing/2014/main" id="{3E35A6B2-3C63-4C2A-A243-4B381D3812C9}"/>
              </a:ext>
            </a:extLst>
          </p:cNvPr>
          <p:cNvSpPr>
            <a:spLocks noGrp="1"/>
          </p:cNvSpPr>
          <p:nvPr>
            <p:ph type="body" idx="1"/>
          </p:nvPr>
        </p:nvSpPr>
        <p:spPr/>
        <p:txBody>
          <a:bodyPr/>
          <a:lstStyle/>
          <a:p>
            <a:r>
              <a:rPr lang="es-PE" dirty="0"/>
              <a:t>.</a:t>
            </a:r>
          </a:p>
        </p:txBody>
      </p:sp>
      <p:sp>
        <p:nvSpPr>
          <p:cNvPr id="4" name="Marcador de contenido 3">
            <a:extLst>
              <a:ext uri="{FF2B5EF4-FFF2-40B4-BE49-F238E27FC236}">
                <a16:creationId xmlns:a16="http://schemas.microsoft.com/office/drawing/2014/main" id="{EF471A8D-A1F0-47BC-A7EF-FCE94C7773BB}"/>
              </a:ext>
            </a:extLst>
          </p:cNvPr>
          <p:cNvSpPr>
            <a:spLocks noGrp="1"/>
          </p:cNvSpPr>
          <p:nvPr>
            <p:ph sz="quarter" idx="13"/>
          </p:nvPr>
        </p:nvSpPr>
        <p:spPr>
          <a:xfrm>
            <a:off x="685801" y="1201479"/>
            <a:ext cx="10394707" cy="1660254"/>
          </a:xfrm>
        </p:spPr>
        <p:txBody>
          <a:bodyPr>
            <a:normAutofit fontScale="92500"/>
          </a:bodyPr>
          <a:lstStyle/>
          <a:p>
            <a:pPr marL="0" indent="0" algn="just">
              <a:buNone/>
            </a:pPr>
            <a:r>
              <a:rPr lang="es-PE" b="1" dirty="0">
                <a:solidFill>
                  <a:schemeClr val="accent2">
                    <a:lumMod val="50000"/>
                  </a:schemeClr>
                </a:solidFill>
                <a:latin typeface="Arial" panose="020B0604020202020204" pitchFamily="34" charset="0"/>
                <a:cs typeface="Arial" panose="020B0604020202020204" pitchFamily="34" charset="0"/>
              </a:rPr>
              <a:t>Los Manómetros son instrumentos que miden la Presión Manométrica. La Presión Manométrica es igual a la Diferencia entre la Presión Absoluta del interior del recipiente y la Presión Atmosférica:</a:t>
            </a:r>
          </a:p>
          <a:p>
            <a:pPr marL="0" indent="0">
              <a:buNone/>
            </a:pPr>
            <a:r>
              <a:rPr lang="es-PE" b="1" dirty="0">
                <a:solidFill>
                  <a:srgbClr val="C00000"/>
                </a:solidFill>
                <a:latin typeface="Arial" panose="020B0604020202020204" pitchFamily="34" charset="0"/>
                <a:cs typeface="Arial" panose="020B0604020202020204" pitchFamily="34" charset="0"/>
              </a:rPr>
              <a:t>Presión Manométrica = Presión Absoluta – Presión Atmosférica</a:t>
            </a:r>
          </a:p>
          <a:p>
            <a:endParaRPr lang="es-PE" dirty="0"/>
          </a:p>
        </p:txBody>
      </p:sp>
      <p:sp>
        <p:nvSpPr>
          <p:cNvPr id="5" name="Marcador de texto 4">
            <a:extLst>
              <a:ext uri="{FF2B5EF4-FFF2-40B4-BE49-F238E27FC236}">
                <a16:creationId xmlns:a16="http://schemas.microsoft.com/office/drawing/2014/main" id="{1EADFA45-7573-498F-91CA-EFA7ABFEE0E6}"/>
              </a:ext>
            </a:extLst>
          </p:cNvPr>
          <p:cNvSpPr>
            <a:spLocks noGrp="1"/>
          </p:cNvSpPr>
          <p:nvPr>
            <p:ph type="body" sz="quarter" idx="3"/>
          </p:nvPr>
        </p:nvSpPr>
        <p:spPr/>
        <p:txBody>
          <a:bodyPr/>
          <a:lstStyle/>
          <a:p>
            <a:r>
              <a:rPr lang="es-PE" dirty="0"/>
              <a:t>.</a:t>
            </a:r>
          </a:p>
        </p:txBody>
      </p:sp>
      <p:sp>
        <p:nvSpPr>
          <p:cNvPr id="6" name="Marcador de contenido 5">
            <a:extLst>
              <a:ext uri="{FF2B5EF4-FFF2-40B4-BE49-F238E27FC236}">
                <a16:creationId xmlns:a16="http://schemas.microsoft.com/office/drawing/2014/main" id="{561855D4-7EB7-428C-92D3-1C95891BFC2B}"/>
              </a:ext>
            </a:extLst>
          </p:cNvPr>
          <p:cNvSpPr>
            <a:spLocks noGrp="1"/>
          </p:cNvSpPr>
          <p:nvPr>
            <p:ph sz="quarter" idx="14"/>
          </p:nvPr>
        </p:nvSpPr>
        <p:spPr>
          <a:xfrm>
            <a:off x="685801" y="2861733"/>
            <a:ext cx="10396881" cy="2512852"/>
          </a:xfrm>
        </p:spPr>
        <p:txBody>
          <a:bodyPr>
            <a:normAutofit/>
          </a:bodyPr>
          <a:lstStyle/>
          <a:p>
            <a:pPr marL="0" indent="0" algn="ctr">
              <a:buNone/>
            </a:pPr>
            <a:r>
              <a:rPr lang="es-PE" sz="2400" b="1" dirty="0">
                <a:solidFill>
                  <a:srgbClr val="FF0000"/>
                </a:solidFill>
              </a:rPr>
              <a:t>Manómetro de Bourdon</a:t>
            </a:r>
          </a:p>
          <a:p>
            <a:pPr marL="0" indent="0" algn="just">
              <a:buNone/>
            </a:pPr>
            <a:r>
              <a:rPr lang="es-PE" b="1" dirty="0">
                <a:solidFill>
                  <a:schemeClr val="accent2">
                    <a:lumMod val="50000"/>
                  </a:schemeClr>
                </a:solidFill>
                <a:latin typeface="Arial" panose="020B0604020202020204" pitchFamily="34" charset="0"/>
                <a:cs typeface="Arial" panose="020B0604020202020204" pitchFamily="34" charset="0"/>
              </a:rPr>
              <a:t>Este manómetro funciona sin líquido; está constituido por un tubito elástico, en forma de espiral, cerrado por un extremo y por el otro recibe la presión que se desea medir; ésta distiende el tubito y su deformación elástica es transmitida a una aguja que gira sobre una circunferencia graduada.</a:t>
            </a:r>
          </a:p>
          <a:p>
            <a:endParaRPr lang="es-PE" dirty="0"/>
          </a:p>
        </p:txBody>
      </p:sp>
    </p:spTree>
    <p:extLst>
      <p:ext uri="{BB962C8B-B14F-4D97-AF65-F5344CB8AC3E}">
        <p14:creationId xmlns:p14="http://schemas.microsoft.com/office/powerpoint/2010/main" val="149457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442E4-3F34-41BF-9672-3AC56DCE0EB1}"/>
              </a:ext>
            </a:extLst>
          </p:cNvPr>
          <p:cNvSpPr>
            <a:spLocks noGrp="1"/>
          </p:cNvSpPr>
          <p:nvPr>
            <p:ph type="title"/>
          </p:nvPr>
        </p:nvSpPr>
        <p:spPr>
          <a:xfrm>
            <a:off x="685801" y="685800"/>
            <a:ext cx="10394707" cy="579474"/>
          </a:xfrm>
        </p:spPr>
        <p:txBody>
          <a:bodyPr>
            <a:normAutofit/>
          </a:bodyPr>
          <a:lstStyle/>
          <a:p>
            <a:r>
              <a:rPr lang="es-PE" sz="800" dirty="0"/>
              <a:t>.</a:t>
            </a:r>
          </a:p>
        </p:txBody>
      </p:sp>
      <p:sp>
        <p:nvSpPr>
          <p:cNvPr id="3" name="Marcador de texto 2">
            <a:extLst>
              <a:ext uri="{FF2B5EF4-FFF2-40B4-BE49-F238E27FC236}">
                <a16:creationId xmlns:a16="http://schemas.microsoft.com/office/drawing/2014/main" id="{CC6370AC-2352-4EF2-A464-E98D3D990C59}"/>
              </a:ext>
            </a:extLst>
          </p:cNvPr>
          <p:cNvSpPr>
            <a:spLocks noGrp="1"/>
          </p:cNvSpPr>
          <p:nvPr>
            <p:ph type="body" idx="1"/>
          </p:nvPr>
        </p:nvSpPr>
        <p:spPr/>
        <p:txBody>
          <a:bodyPr/>
          <a:lstStyle/>
          <a:p>
            <a:r>
              <a:rPr lang="es-PE" sz="800" dirty="0"/>
              <a:t>.</a:t>
            </a:r>
          </a:p>
        </p:txBody>
      </p:sp>
      <p:sp>
        <p:nvSpPr>
          <p:cNvPr id="4" name="Marcador de contenido 3">
            <a:extLst>
              <a:ext uri="{FF2B5EF4-FFF2-40B4-BE49-F238E27FC236}">
                <a16:creationId xmlns:a16="http://schemas.microsoft.com/office/drawing/2014/main" id="{CD30E178-320A-4E4F-8B45-B45870AF747B}"/>
              </a:ext>
            </a:extLst>
          </p:cNvPr>
          <p:cNvSpPr>
            <a:spLocks noGrp="1"/>
          </p:cNvSpPr>
          <p:nvPr>
            <p:ph sz="quarter" idx="13"/>
          </p:nvPr>
        </p:nvSpPr>
        <p:spPr>
          <a:xfrm>
            <a:off x="685800" y="467833"/>
            <a:ext cx="10394707" cy="2275557"/>
          </a:xfrm>
        </p:spPr>
        <p:txBody>
          <a:bodyPr>
            <a:normAutofit fontScale="70000" lnSpcReduction="20000"/>
          </a:bodyPr>
          <a:lstStyle/>
          <a:p>
            <a:pPr marL="0" indent="0" algn="ctr">
              <a:buNone/>
            </a:pPr>
            <a:r>
              <a:rPr lang="es-PE" sz="3200" b="1" dirty="0">
                <a:solidFill>
                  <a:srgbClr val="C00000"/>
                </a:solidFill>
              </a:rPr>
              <a:t>Manómetro de Tubo Abierto</a:t>
            </a:r>
          </a:p>
          <a:p>
            <a:pPr algn="just"/>
            <a:r>
              <a:rPr lang="es-PE" b="1" dirty="0">
                <a:solidFill>
                  <a:schemeClr val="accent2">
                    <a:lumMod val="50000"/>
                  </a:schemeClr>
                </a:solidFill>
                <a:latin typeface="Arial" panose="020B0604020202020204" pitchFamily="34" charset="0"/>
                <a:cs typeface="Arial" panose="020B0604020202020204" pitchFamily="34" charset="0"/>
              </a:rPr>
              <a:t>Este Manómetro consiste en un tubo en forma de U que contiene un líquido, que generalmente es Mercurio. Cuando ambos extremos del tubo están abiertos, el Mercurio busca su propio nivel, ya que se ejerce una atmósfera de presión en cada uno de los extremos abiertos.</a:t>
            </a:r>
          </a:p>
          <a:p>
            <a:pPr algn="just"/>
            <a:r>
              <a:rPr lang="es-PE" b="1" dirty="0">
                <a:solidFill>
                  <a:schemeClr val="accent2">
                    <a:lumMod val="50000"/>
                  </a:schemeClr>
                </a:solidFill>
                <a:latin typeface="Arial" panose="020B0604020202020204" pitchFamily="34" charset="0"/>
                <a:cs typeface="Arial" panose="020B0604020202020204" pitchFamily="34" charset="0"/>
              </a:rPr>
              <a:t>Cuando uno de los extremos se conecta al recipiente que contiene el líquido o gas (puede ser un tanque de gas, el neumático de algún vehículo), el Mercurio se eleva en el tubo abierto hasta que las presiones se igualan</a:t>
            </a:r>
            <a:r>
              <a:rPr lang="es-PE" b="1" dirty="0">
                <a:solidFill>
                  <a:srgbClr val="C00000"/>
                </a:solidFill>
                <a:latin typeface="Arial" panose="020B0604020202020204" pitchFamily="34" charset="0"/>
                <a:cs typeface="Arial" panose="020B0604020202020204" pitchFamily="34" charset="0"/>
              </a:rPr>
              <a:t>.</a:t>
            </a:r>
          </a:p>
          <a:p>
            <a:endParaRPr lang="es-PE" dirty="0"/>
          </a:p>
        </p:txBody>
      </p:sp>
      <p:sp>
        <p:nvSpPr>
          <p:cNvPr id="5" name="Marcador de texto 4">
            <a:extLst>
              <a:ext uri="{FF2B5EF4-FFF2-40B4-BE49-F238E27FC236}">
                <a16:creationId xmlns:a16="http://schemas.microsoft.com/office/drawing/2014/main" id="{9C0C9050-9E05-4B6C-9206-C6AB9852DE62}"/>
              </a:ext>
            </a:extLst>
          </p:cNvPr>
          <p:cNvSpPr>
            <a:spLocks noGrp="1"/>
          </p:cNvSpPr>
          <p:nvPr>
            <p:ph type="body" sz="quarter" idx="3"/>
          </p:nvPr>
        </p:nvSpPr>
        <p:spPr/>
        <p:txBody>
          <a:bodyPr/>
          <a:lstStyle/>
          <a:p>
            <a:r>
              <a:rPr lang="es-PE" dirty="0"/>
              <a:t>.</a:t>
            </a:r>
          </a:p>
          <a:p>
            <a:endParaRPr lang="es-PE" dirty="0"/>
          </a:p>
        </p:txBody>
      </p:sp>
      <p:pic>
        <p:nvPicPr>
          <p:cNvPr id="7" name="Marcador de contenido 6">
            <a:extLst>
              <a:ext uri="{FF2B5EF4-FFF2-40B4-BE49-F238E27FC236}">
                <a16:creationId xmlns:a16="http://schemas.microsoft.com/office/drawing/2014/main" id="{90FA9F40-CD50-40DF-A0FC-503508842704}"/>
              </a:ext>
            </a:extLst>
          </p:cNvPr>
          <p:cNvPicPr>
            <a:picLocks noGrp="1" noChangeAspect="1"/>
          </p:cNvPicPr>
          <p:nvPr>
            <p:ph sz="quarter" idx="14"/>
          </p:nvPr>
        </p:nvPicPr>
        <p:blipFill>
          <a:blip r:embed="rId2"/>
          <a:stretch>
            <a:fillRect/>
          </a:stretch>
        </p:blipFill>
        <p:spPr>
          <a:xfrm>
            <a:off x="2417398" y="2961357"/>
            <a:ext cx="3015614" cy="2513012"/>
          </a:xfrm>
          <a:prstGeom prst="rect">
            <a:avLst/>
          </a:prstGeom>
        </p:spPr>
      </p:pic>
      <p:pic>
        <p:nvPicPr>
          <p:cNvPr id="8" name="Imagen 7">
            <a:extLst>
              <a:ext uri="{FF2B5EF4-FFF2-40B4-BE49-F238E27FC236}">
                <a16:creationId xmlns:a16="http://schemas.microsoft.com/office/drawing/2014/main" id="{3AC284AA-A7F5-4D85-8DC9-58E318725AAE}"/>
              </a:ext>
            </a:extLst>
          </p:cNvPr>
          <p:cNvPicPr>
            <a:picLocks noChangeAspect="1"/>
          </p:cNvPicPr>
          <p:nvPr/>
        </p:nvPicPr>
        <p:blipFill>
          <a:blip r:embed="rId3"/>
          <a:stretch>
            <a:fillRect/>
          </a:stretch>
        </p:blipFill>
        <p:spPr>
          <a:xfrm>
            <a:off x="7382360" y="2961357"/>
            <a:ext cx="3015615" cy="2513012"/>
          </a:xfrm>
          <a:prstGeom prst="rect">
            <a:avLst/>
          </a:prstGeom>
        </p:spPr>
      </p:pic>
      <p:sp>
        <p:nvSpPr>
          <p:cNvPr id="9" name="Rectángulo 8">
            <a:extLst>
              <a:ext uri="{FF2B5EF4-FFF2-40B4-BE49-F238E27FC236}">
                <a16:creationId xmlns:a16="http://schemas.microsoft.com/office/drawing/2014/main" id="{DCA6736F-5A16-4364-89B9-1E8AC1E0675B}"/>
              </a:ext>
            </a:extLst>
          </p:cNvPr>
          <p:cNvSpPr/>
          <p:nvPr/>
        </p:nvSpPr>
        <p:spPr>
          <a:xfrm>
            <a:off x="540405" y="3318762"/>
            <a:ext cx="1633139" cy="369332"/>
          </a:xfrm>
          <a:prstGeom prst="rect">
            <a:avLst/>
          </a:prstGeom>
        </p:spPr>
        <p:txBody>
          <a:bodyPr wrap="none">
            <a:spAutoFit/>
          </a:bodyPr>
          <a:lstStyle/>
          <a:p>
            <a:r>
              <a:rPr lang="es-PE" dirty="0">
                <a:solidFill>
                  <a:schemeClr val="accent3">
                    <a:lumMod val="75000"/>
                  </a:schemeClr>
                </a:solidFill>
              </a:rPr>
              <a:t>M. Tubo Abierto</a:t>
            </a:r>
          </a:p>
        </p:txBody>
      </p:sp>
      <p:sp>
        <p:nvSpPr>
          <p:cNvPr id="10" name="Rectángulo 9">
            <a:extLst>
              <a:ext uri="{FF2B5EF4-FFF2-40B4-BE49-F238E27FC236}">
                <a16:creationId xmlns:a16="http://schemas.microsoft.com/office/drawing/2014/main" id="{41148634-AF0A-4A6E-A453-8784A1380C4C}"/>
              </a:ext>
            </a:extLst>
          </p:cNvPr>
          <p:cNvSpPr/>
          <p:nvPr/>
        </p:nvSpPr>
        <p:spPr>
          <a:xfrm>
            <a:off x="5983442" y="3180262"/>
            <a:ext cx="1391830" cy="646331"/>
          </a:xfrm>
          <a:prstGeom prst="rect">
            <a:avLst/>
          </a:prstGeom>
        </p:spPr>
        <p:txBody>
          <a:bodyPr wrap="square">
            <a:spAutoFit/>
          </a:bodyPr>
          <a:lstStyle/>
          <a:p>
            <a:r>
              <a:rPr lang="es-PE" dirty="0">
                <a:solidFill>
                  <a:schemeClr val="accent3">
                    <a:lumMod val="75000"/>
                  </a:schemeClr>
                </a:solidFill>
              </a:rPr>
              <a:t>Manómetro  De Bourdon</a:t>
            </a:r>
          </a:p>
        </p:txBody>
      </p:sp>
    </p:spTree>
    <p:extLst>
      <p:ext uri="{BB962C8B-B14F-4D97-AF65-F5344CB8AC3E}">
        <p14:creationId xmlns:p14="http://schemas.microsoft.com/office/powerpoint/2010/main" val="28425757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46243" y="2499360"/>
            <a:ext cx="8307977" cy="697094"/>
          </a:xfrm>
        </p:spPr>
        <p:txBody>
          <a:bodyPr>
            <a:normAutofit/>
          </a:bodyPr>
          <a:lstStyle/>
          <a:p>
            <a:r>
              <a:rPr lang="es-PE" sz="4400" b="1" dirty="0"/>
              <a:t>LA PRESION HIDROSTATICA</a:t>
            </a:r>
          </a:p>
        </p:txBody>
      </p:sp>
    </p:spTree>
    <p:extLst>
      <p:ext uri="{BB962C8B-B14F-4D97-AF65-F5344CB8AC3E}">
        <p14:creationId xmlns:p14="http://schemas.microsoft.com/office/powerpoint/2010/main" val="1632758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81052" y="1924596"/>
            <a:ext cx="8865326" cy="2510303"/>
          </a:xfrm>
          <a:prstGeom prst="rect">
            <a:avLst/>
          </a:prstGeom>
        </p:spPr>
        <p:txBody>
          <a:bodyPr wrap="square">
            <a:spAutoFit/>
          </a:bodyPr>
          <a:lstStyle/>
          <a:p>
            <a:pPr fontAlgn="t">
              <a:lnSpc>
                <a:spcPct val="107000"/>
              </a:lnSpc>
              <a:spcAft>
                <a:spcPts val="800"/>
              </a:spcAft>
            </a:pPr>
            <a:r>
              <a:rPr lang="es-PE" sz="2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Qué es Hidrostática:</a:t>
            </a:r>
            <a:endParaRPr lang="es-PE" sz="1600" dirty="0">
              <a:effectLst/>
              <a:latin typeface="Calibri" panose="020F0502020204030204" pitchFamily="34" charset="0"/>
              <a:ea typeface="Calibri" panose="020F0502020204030204" pitchFamily="34" charset="0"/>
              <a:cs typeface="Times New Roman" panose="02020603050405020304" pitchFamily="18" charset="0"/>
            </a:endParaRPr>
          </a:p>
          <a:p>
            <a:pPr fontAlgn="t">
              <a:spcAft>
                <a:spcPts val="0"/>
              </a:spcAft>
            </a:pPr>
            <a:r>
              <a:rPr lang="es-PE" dirty="0">
                <a:solidFill>
                  <a:srgbClr val="000000"/>
                </a:solidFill>
                <a:latin typeface="Arial" panose="020B0604020202020204" pitchFamily="34" charset="0"/>
                <a:ea typeface="Times New Roman" panose="02020603050405020304" pitchFamily="18" charset="0"/>
              </a:rPr>
              <a:t>La hidrostática es el estudio de los fluidos en estado de reposo que pertenece al campo de la mecánica de fluidos, llamada también hidráulica.</a:t>
            </a:r>
            <a:endParaRPr lang="es-PE" dirty="0">
              <a:latin typeface="Times New Roman" panose="02020603050405020304" pitchFamily="18" charset="0"/>
              <a:ea typeface="Times New Roman" panose="02020603050405020304" pitchFamily="18" charset="0"/>
            </a:endParaRPr>
          </a:p>
          <a:p>
            <a:pPr fontAlgn="t">
              <a:spcAft>
                <a:spcPts val="1500"/>
              </a:spcAft>
            </a:pPr>
            <a:r>
              <a:rPr lang="es-PE" dirty="0">
                <a:solidFill>
                  <a:srgbClr val="000000"/>
                </a:solidFill>
                <a:latin typeface="Arial" panose="020B0604020202020204" pitchFamily="34" charset="0"/>
                <a:ea typeface="Times New Roman" panose="02020603050405020304" pitchFamily="18" charset="0"/>
              </a:rPr>
              <a:t>Vea también </a:t>
            </a:r>
            <a:r>
              <a:rPr lang="es-PE" i="1" dirty="0">
                <a:latin typeface="Arial" panose="020B0604020202020204" pitchFamily="34" charset="0"/>
                <a:ea typeface="Times New Roman" panose="02020603050405020304" pitchFamily="18" charset="0"/>
              </a:rPr>
              <a:t>Hidráulica.</a:t>
            </a:r>
            <a:endParaRPr lang="es-PE" dirty="0">
              <a:latin typeface="Times New Roman" panose="02020603050405020304" pitchFamily="18" charset="0"/>
              <a:ea typeface="Times New Roman" panose="02020603050405020304" pitchFamily="18" charset="0"/>
            </a:endParaRPr>
          </a:p>
          <a:p>
            <a:pPr fontAlgn="t">
              <a:spcAft>
                <a:spcPts val="1500"/>
              </a:spcAft>
            </a:pPr>
            <a:r>
              <a:rPr lang="es-PE" dirty="0">
                <a:solidFill>
                  <a:srgbClr val="000000"/>
                </a:solidFill>
                <a:latin typeface="Arial" panose="020B0604020202020204" pitchFamily="34" charset="0"/>
                <a:ea typeface="Times New Roman" panose="02020603050405020304" pitchFamily="18" charset="0"/>
              </a:rPr>
              <a:t>El principio de la hidrostática indica que la diferencia de presión entre dos puntos de un mismo líquido es igual al producto del peso específico del líquido determinado por la diferencia de los niveles. Este principio se expresa en la siguiente fórmula:</a:t>
            </a:r>
            <a:endParaRPr lang="es-PE"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63725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Hidrostática"/>
          <p:cNvPicPr/>
          <p:nvPr/>
        </p:nvPicPr>
        <p:blipFill>
          <a:blip r:embed="rId2">
            <a:extLst>
              <a:ext uri="{28A0092B-C50C-407E-A947-70E740481C1C}">
                <a14:useLocalDpi xmlns:a14="http://schemas.microsoft.com/office/drawing/2010/main" val="0"/>
              </a:ext>
            </a:extLst>
          </a:blip>
          <a:srcRect/>
          <a:stretch>
            <a:fillRect/>
          </a:stretch>
        </p:blipFill>
        <p:spPr bwMode="auto">
          <a:xfrm>
            <a:off x="2438399" y="1628502"/>
            <a:ext cx="7898675" cy="3326675"/>
          </a:xfrm>
          <a:prstGeom prst="rect">
            <a:avLst/>
          </a:prstGeom>
          <a:noFill/>
          <a:ln>
            <a:noFill/>
          </a:ln>
        </p:spPr>
      </p:pic>
    </p:spTree>
    <p:extLst>
      <p:ext uri="{BB962C8B-B14F-4D97-AF65-F5344CB8AC3E}">
        <p14:creationId xmlns:p14="http://schemas.microsoft.com/office/powerpoint/2010/main" val="38000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93668" y="1316531"/>
            <a:ext cx="9318171" cy="3362459"/>
          </a:xfrm>
          <a:prstGeom prst="rect">
            <a:avLst/>
          </a:prstGeom>
        </p:spPr>
        <p:txBody>
          <a:bodyPr wrap="square">
            <a:spAutoFit/>
          </a:bodyPr>
          <a:lstStyle/>
          <a:p>
            <a:pPr fontAlgn="t">
              <a:spcAft>
                <a:spcPts val="0"/>
              </a:spcAft>
            </a:pPr>
            <a:r>
              <a:rPr lang="es-PE" sz="2800" b="0" dirty="0">
                <a:solidFill>
                  <a:srgbClr val="000000"/>
                </a:solidFill>
                <a:effectLst/>
                <a:latin typeface="Arial" panose="020B0604020202020204" pitchFamily="34" charset="0"/>
                <a:ea typeface="Times New Roman" panose="02020603050405020304" pitchFamily="18" charset="0"/>
              </a:rPr>
              <a:t>Presión hidrostática</a:t>
            </a:r>
            <a:endParaRPr lang="es-PE" sz="2800" b="1" dirty="0">
              <a:effectLst/>
              <a:latin typeface="Times New Roman" panose="02020603050405020304" pitchFamily="18" charset="0"/>
              <a:ea typeface="Times New Roman" panose="02020603050405020304" pitchFamily="18" charset="0"/>
            </a:endParaRPr>
          </a:p>
          <a:p>
            <a:pPr fontAlgn="t">
              <a:spcAft>
                <a:spcPts val="1500"/>
              </a:spcAft>
            </a:pPr>
            <a:r>
              <a:rPr lang="es-PE" dirty="0">
                <a:solidFill>
                  <a:srgbClr val="000000"/>
                </a:solidFill>
                <a:latin typeface="Arial" panose="020B0604020202020204" pitchFamily="34" charset="0"/>
                <a:ea typeface="Times New Roman" panose="02020603050405020304" pitchFamily="18" charset="0"/>
              </a:rPr>
              <a:t>La presión hidrostática es aquella que ejerce un fluido en reposo sobre sí misma debido a su propio peso. Se define como el producto entre densidad del fluido, aceleración de gravedad y la profundidad en la que se encuentra el fluido.</a:t>
            </a:r>
            <a:endParaRPr lang="es-PE" dirty="0">
              <a:latin typeface="Times New Roman" panose="02020603050405020304" pitchFamily="18" charset="0"/>
              <a:ea typeface="Times New Roman" panose="02020603050405020304" pitchFamily="18" charset="0"/>
            </a:endParaRPr>
          </a:p>
          <a:p>
            <a:pPr fontAlgn="t">
              <a:spcAft>
                <a:spcPts val="0"/>
              </a:spcAft>
            </a:pPr>
            <a:r>
              <a:rPr lang="es-PE" sz="2800" b="0" dirty="0">
                <a:solidFill>
                  <a:srgbClr val="000000"/>
                </a:solidFill>
                <a:effectLst/>
                <a:latin typeface="Arial" panose="020B0604020202020204" pitchFamily="34" charset="0"/>
                <a:ea typeface="Times New Roman" panose="02020603050405020304" pitchFamily="18" charset="0"/>
              </a:rPr>
              <a:t>Qué es Presión hidrostática:</a:t>
            </a:r>
            <a:endParaRPr lang="es-PE" sz="2800" b="1" dirty="0">
              <a:effectLst/>
              <a:latin typeface="Times New Roman" panose="02020603050405020304" pitchFamily="18" charset="0"/>
              <a:ea typeface="Times New Roman" panose="02020603050405020304" pitchFamily="18" charset="0"/>
            </a:endParaRPr>
          </a:p>
          <a:p>
            <a:pPr fontAlgn="t">
              <a:spcAft>
                <a:spcPts val="0"/>
              </a:spcAft>
            </a:pPr>
            <a:r>
              <a:rPr lang="es-PE" dirty="0">
                <a:solidFill>
                  <a:srgbClr val="000000"/>
                </a:solidFill>
                <a:latin typeface="Arial" panose="020B0604020202020204" pitchFamily="34" charset="0"/>
                <a:ea typeface="Times New Roman" panose="02020603050405020304" pitchFamily="18" charset="0"/>
              </a:rPr>
              <a:t>En la mecánica de los fluidos, la presión hidrostática es</a:t>
            </a:r>
            <a:r>
              <a:rPr lang="es-PE" b="1" dirty="0">
                <a:solidFill>
                  <a:srgbClr val="000000"/>
                </a:solidFill>
                <a:latin typeface="Arial" panose="020B0604020202020204" pitchFamily="34" charset="0"/>
                <a:ea typeface="Times New Roman" panose="02020603050405020304" pitchFamily="18" charset="0"/>
              </a:rPr>
              <a:t> </a:t>
            </a:r>
            <a:r>
              <a:rPr lang="es-PE" dirty="0">
                <a:solidFill>
                  <a:srgbClr val="000000"/>
                </a:solidFill>
                <a:latin typeface="Arial" panose="020B0604020202020204" pitchFamily="34" charset="0"/>
                <a:ea typeface="Times New Roman" panose="02020603050405020304" pitchFamily="18" charset="0"/>
              </a:rPr>
              <a:t>aquella que un fluido en reposo genera por su propio peso.</a:t>
            </a:r>
            <a:endParaRPr lang="es-PE" dirty="0">
              <a:latin typeface="Times New Roman" panose="02020603050405020304" pitchFamily="18" charset="0"/>
              <a:ea typeface="Times New Roman" panose="02020603050405020304" pitchFamily="18" charset="0"/>
            </a:endParaRPr>
          </a:p>
          <a:p>
            <a:pPr fontAlgn="t">
              <a:spcAft>
                <a:spcPts val="1500"/>
              </a:spcAft>
            </a:pPr>
            <a:r>
              <a:rPr lang="es-PE" dirty="0">
                <a:solidFill>
                  <a:srgbClr val="000000"/>
                </a:solidFill>
                <a:latin typeface="Arial" panose="020B0604020202020204" pitchFamily="34" charset="0"/>
                <a:ea typeface="Times New Roman" panose="02020603050405020304" pitchFamily="18" charset="0"/>
              </a:rPr>
              <a:t>La presión hidrostática no depende de la masa, del peso o del volumen total del fluido, sino de la densidad del fluido (p), la aceleración de la gravedad (g) y la profundidad del fluido (h). La presión hidrostática, por lo tanto se calcula de con la siguiente fórmula:</a:t>
            </a:r>
            <a:endParaRPr lang="es-PE" dirty="0">
              <a:latin typeface="Times New Roman" panose="02020603050405020304" pitchFamily="18" charset="0"/>
              <a:ea typeface="Times New Roman" panose="02020603050405020304" pitchFamily="18" charset="0"/>
            </a:endParaRPr>
          </a:p>
        </p:txBody>
      </p:sp>
      <p:pic>
        <p:nvPicPr>
          <p:cNvPr id="3" name="Imagen 2" descr="Presión hidroestática"/>
          <p:cNvPicPr/>
          <p:nvPr/>
        </p:nvPicPr>
        <p:blipFill>
          <a:blip r:embed="rId2">
            <a:extLst>
              <a:ext uri="{28A0092B-C50C-407E-A947-70E740481C1C}">
                <a14:useLocalDpi xmlns:a14="http://schemas.microsoft.com/office/drawing/2010/main" val="0"/>
              </a:ext>
            </a:extLst>
          </a:blip>
          <a:srcRect/>
          <a:stretch>
            <a:fillRect/>
          </a:stretch>
        </p:blipFill>
        <p:spPr bwMode="auto">
          <a:xfrm>
            <a:off x="4810396" y="4839244"/>
            <a:ext cx="2606040" cy="662940"/>
          </a:xfrm>
          <a:prstGeom prst="rect">
            <a:avLst/>
          </a:prstGeom>
          <a:noFill/>
          <a:ln>
            <a:noFill/>
          </a:ln>
        </p:spPr>
      </p:pic>
    </p:spTree>
    <p:extLst>
      <p:ext uri="{BB962C8B-B14F-4D97-AF65-F5344CB8AC3E}">
        <p14:creationId xmlns:p14="http://schemas.microsoft.com/office/powerpoint/2010/main" val="1946691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2852057" y="676195"/>
            <a:ext cx="6487886" cy="2152641"/>
          </a:xfrm>
          <a:prstGeom prst="rect">
            <a:avLst/>
          </a:prstGeom>
        </p:spPr>
        <p:txBody>
          <a:bodyPr wrap="square">
            <a:spAutoFit/>
          </a:bodyPr>
          <a:lstStyle/>
          <a:p>
            <a:pPr>
              <a:spcBef>
                <a:spcPts val="1500"/>
              </a:spcBef>
              <a:spcAft>
                <a:spcPts val="1500"/>
              </a:spcAft>
            </a:pPr>
            <a:r>
              <a:rPr lang="es-PE" sz="1200" b="1" dirty="0">
                <a:solidFill>
                  <a:srgbClr val="000000"/>
                </a:solidFill>
                <a:effectLst/>
                <a:latin typeface="Verdana" panose="020B0604030504040204" pitchFamily="34" charset="0"/>
                <a:ea typeface="Times New Roman" panose="02020603050405020304" pitchFamily="18" charset="0"/>
              </a:rPr>
              <a:t>Ejercicio </a:t>
            </a:r>
            <a:endParaRPr lang="es-PE" sz="1200" b="1"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s-PE" sz="1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¿Cuál es la presión que soporta un buzo sumergido a 10 metros de profundidad en el mar?</a:t>
            </a:r>
            <a:br>
              <a:rPr lang="es-PE" sz="1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br>
              <a:rPr lang="es-PE" sz="1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r>
              <a:rPr lang="es-PE" sz="1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Datos: Densidad del agua de mar = 1,025 kg/L. Presión atmosférica 101325 </a:t>
            </a:r>
            <a:r>
              <a:rPr lang="es-PE" sz="1200" dirty="0" err="1">
                <a:solidFill>
                  <a:srgbClr val="000000"/>
                </a:solidFill>
                <a:latin typeface="Segoe UI" panose="020B0502040204020203" pitchFamily="34" charset="0"/>
                <a:ea typeface="Calibri" panose="020F0502020204030204" pitchFamily="34" charset="0"/>
                <a:cs typeface="Times New Roman" panose="02020603050405020304" pitchFamily="18" charset="0"/>
              </a:rPr>
              <a:t>Pa</a:t>
            </a:r>
            <a:r>
              <a:rPr lang="es-PE" sz="1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a:t>
            </a:r>
            <a:br>
              <a:rPr lang="es-PE" sz="1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br>
              <a:rPr lang="es-PE" sz="1200" dirty="0">
                <a:solidFill>
                  <a:srgbClr val="000000"/>
                </a:solidFill>
                <a:latin typeface="Segoe UI" panose="020B0502040204020203" pitchFamily="34" charset="0"/>
                <a:ea typeface="Calibri" panose="020F0502020204030204" pitchFamily="34" charset="0"/>
                <a:cs typeface="Times New Roman" panose="02020603050405020304" pitchFamily="18" charset="0"/>
              </a:rPr>
            </a:br>
            <a:endParaRPr lang="es-PE"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spcAft>
                <a:spcPts val="0"/>
              </a:spcAft>
            </a:pPr>
            <a:r>
              <a:rPr lang="es-PE" sz="12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Solución</a:t>
            </a:r>
            <a:endParaRPr lang="es-PE" sz="12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r>
              <a:rPr lang="es-PE" sz="1200" dirty="0">
                <a:solidFill>
                  <a:srgbClr val="000000"/>
                </a:solidFill>
                <a:latin typeface="Segoe UI" panose="020B0502040204020203" pitchFamily="34" charset="0"/>
                <a:ea typeface="Calibri" panose="020F0502020204030204" pitchFamily="34" charset="0"/>
              </a:rPr>
              <a:t>Primero convertimos las unidades dadas en el ejercicio a unidades del Sistema Internacional:</a:t>
            </a:r>
            <a:br>
              <a:rPr lang="es-PE" sz="1200" dirty="0">
                <a:solidFill>
                  <a:srgbClr val="000000"/>
                </a:solidFill>
                <a:latin typeface="Segoe UI" panose="020B0502040204020203" pitchFamily="34" charset="0"/>
                <a:ea typeface="Calibri" panose="020F0502020204030204" pitchFamily="34" charset="0"/>
              </a:rPr>
            </a:br>
            <a:endParaRPr lang="es-PE" sz="1200" dirty="0"/>
          </a:p>
        </p:txBody>
      </p:sp>
      <p:pic>
        <p:nvPicPr>
          <p:cNvPr id="10" name="Imagen 9" descr="Conversión de unidades"/>
          <p:cNvPicPr/>
          <p:nvPr/>
        </p:nvPicPr>
        <p:blipFill>
          <a:blip r:embed="rId2">
            <a:extLst>
              <a:ext uri="{28A0092B-C50C-407E-A947-70E740481C1C}">
                <a14:useLocalDpi xmlns:a14="http://schemas.microsoft.com/office/drawing/2010/main" val="0"/>
              </a:ext>
            </a:extLst>
          </a:blip>
          <a:srcRect/>
          <a:stretch>
            <a:fillRect/>
          </a:stretch>
        </p:blipFill>
        <p:spPr bwMode="auto">
          <a:xfrm>
            <a:off x="4502331" y="3012507"/>
            <a:ext cx="2743200" cy="525780"/>
          </a:xfrm>
          <a:prstGeom prst="rect">
            <a:avLst/>
          </a:prstGeom>
          <a:noFill/>
          <a:ln>
            <a:noFill/>
          </a:ln>
        </p:spPr>
      </p:pic>
      <p:sp>
        <p:nvSpPr>
          <p:cNvPr id="7" name="Rectángulo 6"/>
          <p:cNvSpPr/>
          <p:nvPr/>
        </p:nvSpPr>
        <p:spPr>
          <a:xfrm>
            <a:off x="3048000" y="3656150"/>
            <a:ext cx="6096000" cy="1015663"/>
          </a:xfrm>
          <a:prstGeom prst="rect">
            <a:avLst/>
          </a:prstGeom>
        </p:spPr>
        <p:txBody>
          <a:bodyPr>
            <a:spAutoFit/>
          </a:bodyPr>
          <a:lstStyle/>
          <a:p>
            <a:r>
              <a:rPr lang="es-PE" sz="1200" dirty="0">
                <a:solidFill>
                  <a:srgbClr val="000000"/>
                </a:solidFill>
                <a:latin typeface="Segoe UI" panose="020B0502040204020203" pitchFamily="34" charset="0"/>
                <a:ea typeface="Calibri" panose="020F0502020204030204" pitchFamily="34" charset="0"/>
              </a:rPr>
              <a:t>Luego aplicamos la definición de presión hidrostática, considerando la presión atmosférica.</a:t>
            </a:r>
            <a:br>
              <a:rPr lang="es-PE" dirty="0">
                <a:solidFill>
                  <a:srgbClr val="000000"/>
                </a:solidFill>
                <a:latin typeface="Segoe UI" panose="020B0502040204020203" pitchFamily="34" charset="0"/>
                <a:ea typeface="Calibri" panose="020F0502020204030204" pitchFamily="34" charset="0"/>
              </a:rPr>
            </a:br>
            <a:br>
              <a:rPr lang="es-PE" dirty="0">
                <a:solidFill>
                  <a:srgbClr val="000000"/>
                </a:solidFill>
                <a:latin typeface="Segoe UI" panose="020B0502040204020203" pitchFamily="34" charset="0"/>
                <a:ea typeface="Calibri" panose="020F0502020204030204" pitchFamily="34" charset="0"/>
              </a:rPr>
            </a:br>
            <a:endParaRPr lang="es-PE" dirty="0"/>
          </a:p>
        </p:txBody>
      </p:sp>
      <p:pic>
        <p:nvPicPr>
          <p:cNvPr id="12" name="Imagen 11" descr="Presión hidrostática"/>
          <p:cNvPicPr/>
          <p:nvPr/>
        </p:nvPicPr>
        <p:blipFill>
          <a:blip r:embed="rId3">
            <a:extLst>
              <a:ext uri="{28A0092B-C50C-407E-A947-70E740481C1C}">
                <a14:useLocalDpi xmlns:a14="http://schemas.microsoft.com/office/drawing/2010/main" val="0"/>
              </a:ext>
            </a:extLst>
          </a:blip>
          <a:srcRect/>
          <a:stretch>
            <a:fillRect/>
          </a:stretch>
        </p:blipFill>
        <p:spPr bwMode="auto">
          <a:xfrm>
            <a:off x="4714874" y="4386031"/>
            <a:ext cx="2196193" cy="807290"/>
          </a:xfrm>
          <a:prstGeom prst="rect">
            <a:avLst/>
          </a:prstGeom>
          <a:noFill/>
          <a:ln>
            <a:noFill/>
          </a:ln>
        </p:spPr>
      </p:pic>
    </p:spTree>
    <p:extLst>
      <p:ext uri="{BB962C8B-B14F-4D97-AF65-F5344CB8AC3E}">
        <p14:creationId xmlns:p14="http://schemas.microsoft.com/office/powerpoint/2010/main" val="1980458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335383" y="1610864"/>
            <a:ext cx="6096000" cy="923330"/>
          </a:xfrm>
          <a:prstGeom prst="rect">
            <a:avLst/>
          </a:prstGeom>
        </p:spPr>
        <p:txBody>
          <a:bodyPr>
            <a:spAutoFit/>
          </a:bodyPr>
          <a:lstStyle/>
          <a:p>
            <a:r>
              <a:rPr lang="es-PE" dirty="0">
                <a:solidFill>
                  <a:srgbClr val="000000"/>
                </a:solidFill>
                <a:latin typeface="Segoe UI" panose="020B0502040204020203" pitchFamily="34" charset="0"/>
                <a:ea typeface="Calibri" panose="020F0502020204030204" pitchFamily="34" charset="0"/>
              </a:rPr>
              <a:t>Reemplazamos los valores del ejercicio en la fórmula:</a:t>
            </a:r>
            <a:br>
              <a:rPr lang="es-PE" dirty="0">
                <a:solidFill>
                  <a:srgbClr val="000000"/>
                </a:solidFill>
                <a:latin typeface="Segoe UI" panose="020B0502040204020203" pitchFamily="34" charset="0"/>
                <a:ea typeface="Calibri" panose="020F0502020204030204" pitchFamily="34" charset="0"/>
              </a:rPr>
            </a:br>
            <a:br>
              <a:rPr lang="es-PE" dirty="0">
                <a:solidFill>
                  <a:srgbClr val="000000"/>
                </a:solidFill>
                <a:latin typeface="Segoe UI" panose="020B0502040204020203" pitchFamily="34" charset="0"/>
                <a:ea typeface="Calibri" panose="020F0502020204030204" pitchFamily="34" charset="0"/>
              </a:rPr>
            </a:br>
            <a:endParaRPr lang="es-PE" dirty="0"/>
          </a:p>
        </p:txBody>
      </p:sp>
      <p:pic>
        <p:nvPicPr>
          <p:cNvPr id="3" name="Imagen 2" descr="Presión hidrostática"/>
          <p:cNvPicPr/>
          <p:nvPr/>
        </p:nvPicPr>
        <p:blipFill>
          <a:blip r:embed="rId2">
            <a:extLst>
              <a:ext uri="{28A0092B-C50C-407E-A947-70E740481C1C}">
                <a14:useLocalDpi xmlns:a14="http://schemas.microsoft.com/office/drawing/2010/main" val="0"/>
              </a:ext>
            </a:extLst>
          </a:blip>
          <a:srcRect/>
          <a:stretch>
            <a:fillRect/>
          </a:stretch>
        </p:blipFill>
        <p:spPr bwMode="auto">
          <a:xfrm>
            <a:off x="3409405" y="2534194"/>
            <a:ext cx="5442857" cy="957399"/>
          </a:xfrm>
          <a:prstGeom prst="rect">
            <a:avLst/>
          </a:prstGeom>
          <a:noFill/>
          <a:ln>
            <a:noFill/>
          </a:ln>
        </p:spPr>
      </p:pic>
    </p:spTree>
    <p:extLst>
      <p:ext uri="{BB962C8B-B14F-4D97-AF65-F5344CB8AC3E}">
        <p14:creationId xmlns:p14="http://schemas.microsoft.com/office/powerpoint/2010/main" val="311234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530913"/>
            <a:ext cx="10394707" cy="965416"/>
          </a:xfrm>
        </p:spPr>
        <p:txBody>
          <a:bodyPr>
            <a:noAutofit/>
          </a:bodyPr>
          <a:lstStyle/>
          <a:p>
            <a:pPr algn="l"/>
            <a:r>
              <a:rPr lang="es-PE" sz="4800" b="1" dirty="0">
                <a:solidFill>
                  <a:schemeClr val="tx1"/>
                </a:solidFill>
                <a:latin typeface="+mn-lt"/>
                <a:cs typeface="Arial" panose="020B0604020202020204" pitchFamily="34" charset="0"/>
              </a:rPr>
              <a:t>PRESIÓN</a:t>
            </a:r>
            <a:r>
              <a:rPr lang="es-PE" sz="4400" b="1" dirty="0">
                <a:solidFill>
                  <a:schemeClr val="tx1"/>
                </a:solidFill>
                <a:latin typeface="Arial" panose="020B0604020202020204" pitchFamily="34" charset="0"/>
                <a:cs typeface="Arial" panose="020B0604020202020204" pitchFamily="34" charset="0"/>
              </a:rPr>
              <a:t>: </a:t>
            </a:r>
            <a:br>
              <a:rPr lang="es-PE" sz="4400" b="1" dirty="0">
                <a:solidFill>
                  <a:schemeClr val="tx1"/>
                </a:solidFill>
                <a:latin typeface="Arial" panose="020B0604020202020204" pitchFamily="34" charset="0"/>
                <a:cs typeface="Arial" panose="020B0604020202020204" pitchFamily="34" charset="0"/>
              </a:rPr>
            </a:br>
            <a:br>
              <a:rPr lang="es-PE" sz="4400" b="1" dirty="0">
                <a:solidFill>
                  <a:schemeClr val="tx1"/>
                </a:solidFill>
                <a:latin typeface="Arial" panose="020B0604020202020204" pitchFamily="34" charset="0"/>
                <a:cs typeface="Arial" panose="020B0604020202020204" pitchFamily="34" charset="0"/>
              </a:rPr>
            </a:br>
            <a:r>
              <a:rPr lang="es-PE" sz="2400" dirty="0">
                <a:solidFill>
                  <a:schemeClr val="tx1"/>
                </a:solidFill>
              </a:rPr>
              <a:t>es la fuerza ejercida por un fluido quiere decir que la presión es producida   por un fluido que puede ser gas o liquido</a:t>
            </a:r>
            <a:endParaRPr lang="es-PE" sz="9600" dirty="0"/>
          </a:p>
        </p:txBody>
      </p:sp>
      <p:sp>
        <p:nvSpPr>
          <p:cNvPr id="13" name="Marcador de texto 12"/>
          <p:cNvSpPr>
            <a:spLocks noGrp="1"/>
          </p:cNvSpPr>
          <p:nvPr>
            <p:ph type="body" idx="1"/>
          </p:nvPr>
        </p:nvSpPr>
        <p:spPr>
          <a:xfrm>
            <a:off x="2862365" y="3069982"/>
            <a:ext cx="4856158" cy="679994"/>
          </a:xfrm>
        </p:spPr>
        <p:txBody>
          <a:bodyPr/>
          <a:lstStyle/>
          <a:p>
            <a:r>
              <a:rPr lang="es-MX" dirty="0">
                <a:solidFill>
                  <a:srgbClr val="00B050"/>
                </a:solidFill>
              </a:rPr>
              <a:t>N/m2 =(</a:t>
            </a:r>
            <a:r>
              <a:rPr lang="es-MX" dirty="0" err="1">
                <a:solidFill>
                  <a:srgbClr val="00B050"/>
                </a:solidFill>
              </a:rPr>
              <a:t>Pa</a:t>
            </a:r>
            <a:r>
              <a:rPr lang="es-MX" dirty="0">
                <a:solidFill>
                  <a:srgbClr val="00B050"/>
                </a:solidFill>
              </a:rPr>
              <a:t>)</a:t>
            </a:r>
            <a:endParaRPr lang="es-PE" dirty="0">
              <a:solidFill>
                <a:srgbClr val="00B050"/>
              </a:solidFill>
            </a:endParaRPr>
          </a:p>
        </p:txBody>
      </p:sp>
      <p:pic>
        <p:nvPicPr>
          <p:cNvPr id="12" name="Marcador de contenido 11"/>
          <p:cNvPicPr>
            <a:picLocks noGrp="1" noChangeAspect="1"/>
          </p:cNvPicPr>
          <p:nvPr>
            <p:ph sz="quarter" idx="13"/>
          </p:nvPr>
        </p:nvPicPr>
        <p:blipFill>
          <a:blip r:embed="rId2"/>
          <a:stretch>
            <a:fillRect/>
          </a:stretch>
        </p:blipFill>
        <p:spPr>
          <a:xfrm>
            <a:off x="401923" y="2694779"/>
            <a:ext cx="1980126" cy="1493079"/>
          </a:xfrm>
          <a:prstGeom prst="rect">
            <a:avLst/>
          </a:prstGeom>
        </p:spPr>
      </p:pic>
      <p:sp>
        <p:nvSpPr>
          <p:cNvPr id="14" name="Marcador de texto 13"/>
          <p:cNvSpPr>
            <a:spLocks noGrp="1"/>
          </p:cNvSpPr>
          <p:nvPr>
            <p:ph type="body" sz="quarter" idx="3"/>
          </p:nvPr>
        </p:nvSpPr>
        <p:spPr>
          <a:xfrm>
            <a:off x="221618" y="4784095"/>
            <a:ext cx="4864491" cy="1525075"/>
          </a:xfrm>
        </p:spPr>
        <p:txBody>
          <a:bodyPr/>
          <a:lstStyle/>
          <a:p>
            <a:endParaRPr lang="sv-SE" dirty="0"/>
          </a:p>
          <a:p>
            <a:endParaRPr lang="sv-SE" dirty="0"/>
          </a:p>
          <a:p>
            <a:r>
              <a:rPr lang="sv-SE" dirty="0">
                <a:solidFill>
                  <a:srgbClr val="FF0000"/>
                </a:solidFill>
              </a:rPr>
              <a:t>Unidades:</a:t>
            </a:r>
          </a:p>
          <a:p>
            <a:r>
              <a:rPr lang="sv-SE" dirty="0">
                <a:solidFill>
                  <a:srgbClr val="FF0000"/>
                </a:solidFill>
              </a:rPr>
              <a:t>1BAR</a:t>
            </a:r>
            <a:r>
              <a:rPr lang="sv-SE" dirty="0"/>
              <a:t>=10</a:t>
            </a:r>
            <a:r>
              <a:rPr lang="sv-SE" sz="1800" dirty="0"/>
              <a:t>5 </a:t>
            </a:r>
            <a:r>
              <a:rPr lang="sv-SE" sz="2800" dirty="0"/>
              <a:t>pa</a:t>
            </a:r>
            <a:endParaRPr lang="sv-SE" sz="1800" dirty="0"/>
          </a:p>
          <a:p>
            <a:r>
              <a:rPr lang="sv-SE" dirty="0">
                <a:solidFill>
                  <a:srgbClr val="FF0000"/>
                </a:solidFill>
              </a:rPr>
              <a:t>1 atm </a:t>
            </a:r>
            <a:r>
              <a:rPr lang="sv-SE" dirty="0"/>
              <a:t>= 101.325 Pa </a:t>
            </a:r>
            <a:endParaRPr lang="es-PE" dirty="0">
              <a:solidFill>
                <a:schemeClr val="tx1"/>
              </a:solidFill>
            </a:endParaRPr>
          </a:p>
        </p:txBody>
      </p:sp>
      <p:pic>
        <p:nvPicPr>
          <p:cNvPr id="11" name="Marcador de contenido 10"/>
          <p:cNvPicPr>
            <a:picLocks noGrp="1" noChangeAspect="1"/>
          </p:cNvPicPr>
          <p:nvPr>
            <p:ph sz="quarter" idx="14"/>
          </p:nvPr>
        </p:nvPicPr>
        <p:blipFill>
          <a:blip r:embed="rId3"/>
          <a:stretch>
            <a:fillRect/>
          </a:stretch>
        </p:blipFill>
        <p:spPr>
          <a:xfrm>
            <a:off x="7212169" y="2382591"/>
            <a:ext cx="4224270" cy="4043966"/>
          </a:xfrm>
          <a:prstGeom prst="rect">
            <a:avLst/>
          </a:prstGeom>
        </p:spPr>
      </p:pic>
    </p:spTree>
    <p:extLst>
      <p:ext uri="{BB962C8B-B14F-4D97-AF65-F5344CB8AC3E}">
        <p14:creationId xmlns:p14="http://schemas.microsoft.com/office/powerpoint/2010/main" val="2660712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circle(in)">
                                      <p:cBhvr>
                                        <p:cTn id="12" dur="2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871C64EE-C01E-4BCD-8A29-7563D87EE344}"/>
              </a:ext>
            </a:extLst>
          </p:cNvPr>
          <p:cNvSpPr txBox="1"/>
          <p:nvPr/>
        </p:nvSpPr>
        <p:spPr>
          <a:xfrm>
            <a:off x="3523672" y="506156"/>
            <a:ext cx="3421414" cy="400110"/>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Presión atmosférica </a:t>
            </a:r>
            <a:endParaRPr lang="es-PE" sz="2000" b="1"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DF6EE88B-5603-4A82-9FC8-91AA92A15614}"/>
              </a:ext>
            </a:extLst>
          </p:cNvPr>
          <p:cNvSpPr txBox="1"/>
          <p:nvPr/>
        </p:nvSpPr>
        <p:spPr>
          <a:xfrm>
            <a:off x="1005211" y="946864"/>
            <a:ext cx="6527703" cy="923330"/>
          </a:xfrm>
          <a:prstGeom prst="rect">
            <a:avLst/>
          </a:prstGeom>
          <a:noFill/>
        </p:spPr>
        <p:txBody>
          <a:bodyPr wrap="square">
            <a:spAutoFit/>
          </a:bodyPr>
          <a:lstStyle/>
          <a:p>
            <a:r>
              <a:rPr lang="es-ES" b="0" i="0" dirty="0">
                <a:effectLst/>
                <a:latin typeface="Lato"/>
              </a:rPr>
              <a:t>La presión atmosférica es el peso de la columna de aire que hay sobre cualquier punto o lugar de la tierra y es por tanto el peso por unidad de superficie.</a:t>
            </a:r>
            <a:endParaRPr lang="es-PE" dirty="0"/>
          </a:p>
        </p:txBody>
      </p:sp>
      <p:sp>
        <p:nvSpPr>
          <p:cNvPr id="12" name="CuadroTexto 11">
            <a:extLst>
              <a:ext uri="{FF2B5EF4-FFF2-40B4-BE49-F238E27FC236}">
                <a16:creationId xmlns:a16="http://schemas.microsoft.com/office/drawing/2014/main" id="{9A8BA2C6-5D0B-4ACB-9B38-4E08153057FF}"/>
              </a:ext>
            </a:extLst>
          </p:cNvPr>
          <p:cNvSpPr txBox="1"/>
          <p:nvPr/>
        </p:nvSpPr>
        <p:spPr>
          <a:xfrm>
            <a:off x="1005210" y="2003407"/>
            <a:ext cx="6527703" cy="923330"/>
          </a:xfrm>
          <a:prstGeom prst="rect">
            <a:avLst/>
          </a:prstGeom>
          <a:noFill/>
        </p:spPr>
        <p:txBody>
          <a:bodyPr wrap="square">
            <a:spAutoFit/>
          </a:bodyPr>
          <a:lstStyle/>
          <a:p>
            <a:r>
              <a:rPr lang="es-ES" b="0" i="0" dirty="0">
                <a:effectLst/>
                <a:latin typeface="Lato"/>
              </a:rPr>
              <a:t>Cuanto mayor es la altura, menor es la presión atmosférica y cuanto menor es la altura y más se acerque a nivel del mar, mayor será la presión.</a:t>
            </a:r>
            <a:endParaRPr lang="es-PE" dirty="0"/>
          </a:p>
        </p:txBody>
      </p:sp>
      <p:pic>
        <p:nvPicPr>
          <p:cNvPr id="14" name="Imagen 13">
            <a:extLst>
              <a:ext uri="{FF2B5EF4-FFF2-40B4-BE49-F238E27FC236}">
                <a16:creationId xmlns:a16="http://schemas.microsoft.com/office/drawing/2014/main" id="{30FFDAA7-EB8B-4993-A0BA-7E410AB90CD5}"/>
              </a:ext>
            </a:extLst>
          </p:cNvPr>
          <p:cNvPicPr>
            <a:picLocks noChangeAspect="1"/>
          </p:cNvPicPr>
          <p:nvPr/>
        </p:nvPicPr>
        <p:blipFill>
          <a:blip r:embed="rId2"/>
          <a:stretch>
            <a:fillRect/>
          </a:stretch>
        </p:blipFill>
        <p:spPr>
          <a:xfrm>
            <a:off x="1571268" y="3004458"/>
            <a:ext cx="8387443" cy="3273808"/>
          </a:xfrm>
          <a:prstGeom prst="rect">
            <a:avLst/>
          </a:prstGeom>
        </p:spPr>
      </p:pic>
    </p:spTree>
    <p:extLst>
      <p:ext uri="{BB962C8B-B14F-4D97-AF65-F5344CB8AC3E}">
        <p14:creationId xmlns:p14="http://schemas.microsoft.com/office/powerpoint/2010/main" val="65846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C80D96AD-D4FD-4724-8975-CB887EC924BE}"/>
              </a:ext>
            </a:extLst>
          </p:cNvPr>
          <p:cNvSpPr txBox="1"/>
          <p:nvPr/>
        </p:nvSpPr>
        <p:spPr>
          <a:xfrm>
            <a:off x="1480421" y="656804"/>
            <a:ext cx="6098146" cy="369332"/>
          </a:xfrm>
          <a:prstGeom prst="rect">
            <a:avLst/>
          </a:prstGeom>
          <a:noFill/>
        </p:spPr>
        <p:txBody>
          <a:bodyPr wrap="square">
            <a:spAutoFit/>
          </a:bodyPr>
          <a:lstStyle/>
          <a:p>
            <a:pPr algn="l"/>
            <a:r>
              <a:rPr lang="es-ES" b="1" i="0" cap="all" dirty="0">
                <a:effectLst/>
                <a:latin typeface="open sans condensed"/>
              </a:rPr>
              <a:t>APARATOS DE MEDIDA DE LA PRESIÓN ATMOSFÉRICA</a:t>
            </a:r>
          </a:p>
        </p:txBody>
      </p:sp>
      <p:sp>
        <p:nvSpPr>
          <p:cNvPr id="10" name="CuadroTexto 9">
            <a:extLst>
              <a:ext uri="{FF2B5EF4-FFF2-40B4-BE49-F238E27FC236}">
                <a16:creationId xmlns:a16="http://schemas.microsoft.com/office/drawing/2014/main" id="{02C587DC-A216-4667-B257-52844F8C9731}"/>
              </a:ext>
            </a:extLst>
          </p:cNvPr>
          <p:cNvSpPr txBox="1"/>
          <p:nvPr/>
        </p:nvSpPr>
        <p:spPr>
          <a:xfrm>
            <a:off x="6471050" y="1824435"/>
            <a:ext cx="5144412" cy="923330"/>
          </a:xfrm>
          <a:prstGeom prst="rect">
            <a:avLst/>
          </a:prstGeom>
          <a:noFill/>
        </p:spPr>
        <p:txBody>
          <a:bodyPr wrap="square">
            <a:spAutoFit/>
          </a:bodyPr>
          <a:lstStyle/>
          <a:p>
            <a:r>
              <a:rPr lang="es-ES" b="0" i="0" dirty="0">
                <a:effectLst/>
                <a:latin typeface="Lato"/>
              </a:rPr>
              <a:t>El </a:t>
            </a:r>
            <a:r>
              <a:rPr lang="es-ES" b="1" i="0" dirty="0">
                <a:effectLst/>
                <a:latin typeface="Lato"/>
              </a:rPr>
              <a:t>barómetro de mercurio</a:t>
            </a:r>
            <a:r>
              <a:rPr lang="es-ES" b="0" i="0" dirty="0">
                <a:effectLst/>
                <a:latin typeface="Lato"/>
              </a:rPr>
              <a:t> consiste en un tubo de vidrio de 850 mm de altura, cerrado por la parte superior y abierto por la parte inferior. </a:t>
            </a:r>
            <a:endParaRPr lang="es-PE" dirty="0"/>
          </a:p>
        </p:txBody>
      </p:sp>
      <p:sp>
        <p:nvSpPr>
          <p:cNvPr id="12" name="CuadroTexto 11">
            <a:extLst>
              <a:ext uri="{FF2B5EF4-FFF2-40B4-BE49-F238E27FC236}">
                <a16:creationId xmlns:a16="http://schemas.microsoft.com/office/drawing/2014/main" id="{097C3C7F-22D7-4C49-9F5F-6306B9DBA7D0}"/>
              </a:ext>
            </a:extLst>
          </p:cNvPr>
          <p:cNvSpPr txBox="1"/>
          <p:nvPr/>
        </p:nvSpPr>
        <p:spPr>
          <a:xfrm>
            <a:off x="793197" y="1892707"/>
            <a:ext cx="4658859" cy="646331"/>
          </a:xfrm>
          <a:prstGeom prst="rect">
            <a:avLst/>
          </a:prstGeom>
          <a:noFill/>
        </p:spPr>
        <p:txBody>
          <a:bodyPr wrap="square">
            <a:spAutoFit/>
          </a:bodyPr>
          <a:lstStyle/>
          <a:p>
            <a:r>
              <a:rPr lang="es-ES" b="0" i="0" dirty="0">
                <a:effectLst/>
                <a:latin typeface="Lato"/>
              </a:rPr>
              <a:t>El </a:t>
            </a:r>
            <a:r>
              <a:rPr lang="es-ES" b="1" i="0" dirty="0">
                <a:effectLst/>
                <a:latin typeface="Lato"/>
              </a:rPr>
              <a:t>barómetro aneroide</a:t>
            </a:r>
            <a:r>
              <a:rPr lang="es-ES" b="0" i="0" dirty="0">
                <a:effectLst/>
                <a:latin typeface="Lato"/>
              </a:rPr>
              <a:t> no lleva mercurio y es el que se utiliza en navegación.</a:t>
            </a:r>
            <a:endParaRPr lang="es-PE" dirty="0"/>
          </a:p>
        </p:txBody>
      </p:sp>
      <p:pic>
        <p:nvPicPr>
          <p:cNvPr id="14" name="Imagen 13">
            <a:extLst>
              <a:ext uri="{FF2B5EF4-FFF2-40B4-BE49-F238E27FC236}">
                <a16:creationId xmlns:a16="http://schemas.microsoft.com/office/drawing/2014/main" id="{79669CD9-ABE7-4A08-886F-288AAF79DD0F}"/>
              </a:ext>
            </a:extLst>
          </p:cNvPr>
          <p:cNvPicPr>
            <a:picLocks noChangeAspect="1"/>
          </p:cNvPicPr>
          <p:nvPr/>
        </p:nvPicPr>
        <p:blipFill>
          <a:blip r:embed="rId2"/>
          <a:stretch>
            <a:fillRect/>
          </a:stretch>
        </p:blipFill>
        <p:spPr>
          <a:xfrm>
            <a:off x="8292299" y="3058946"/>
            <a:ext cx="1668781" cy="22250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a:extLst>
              <a:ext uri="{FF2B5EF4-FFF2-40B4-BE49-F238E27FC236}">
                <a16:creationId xmlns:a16="http://schemas.microsoft.com/office/drawing/2014/main" id="{2C2B8E24-93FC-47EB-910C-E28D5215D18C}"/>
              </a:ext>
            </a:extLst>
          </p:cNvPr>
          <p:cNvPicPr>
            <a:picLocks noChangeAspect="1"/>
          </p:cNvPicPr>
          <p:nvPr/>
        </p:nvPicPr>
        <p:blipFill>
          <a:blip r:embed="rId3"/>
          <a:stretch>
            <a:fillRect/>
          </a:stretch>
        </p:blipFill>
        <p:spPr>
          <a:xfrm>
            <a:off x="1718478" y="3058946"/>
            <a:ext cx="2181225" cy="2181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964172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11B181CA-8B61-4FDD-B707-76CCB8A238B1}"/>
              </a:ext>
            </a:extLst>
          </p:cNvPr>
          <p:cNvSpPr txBox="1"/>
          <p:nvPr/>
        </p:nvSpPr>
        <p:spPr>
          <a:xfrm>
            <a:off x="747204" y="349714"/>
            <a:ext cx="2408349" cy="369332"/>
          </a:xfrm>
          <a:prstGeom prst="rect">
            <a:avLst/>
          </a:prstGeom>
          <a:noFill/>
        </p:spPr>
        <p:txBody>
          <a:bodyPr wrap="square" rtlCol="0">
            <a:spAutoFit/>
          </a:bodyPr>
          <a:lstStyle/>
          <a:p>
            <a:r>
              <a:rPr lang="es-ES" dirty="0"/>
              <a:t>Ejercicio :</a:t>
            </a:r>
            <a:endParaRPr lang="es-PE" dirty="0"/>
          </a:p>
        </p:txBody>
      </p:sp>
      <p:sp>
        <p:nvSpPr>
          <p:cNvPr id="10" name="CuadroTexto 9">
            <a:extLst>
              <a:ext uri="{FF2B5EF4-FFF2-40B4-BE49-F238E27FC236}">
                <a16:creationId xmlns:a16="http://schemas.microsoft.com/office/drawing/2014/main" id="{A5397B3B-2799-413B-91E9-CE434EE28895}"/>
              </a:ext>
            </a:extLst>
          </p:cNvPr>
          <p:cNvSpPr txBox="1"/>
          <p:nvPr/>
        </p:nvSpPr>
        <p:spPr>
          <a:xfrm>
            <a:off x="375851" y="719046"/>
            <a:ext cx="4043749" cy="2308324"/>
          </a:xfrm>
          <a:prstGeom prst="rect">
            <a:avLst/>
          </a:prstGeom>
          <a:noFill/>
        </p:spPr>
        <p:txBody>
          <a:bodyPr wrap="square">
            <a:spAutoFit/>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El tubo de un barómetro de mercurio tiene una sección cuya superficie es de 10 cm</a:t>
            </a:r>
            <a:r>
              <a:rPr lang="es-ES" sz="1800" baseline="30000" dirty="0">
                <a:effectLst/>
                <a:latin typeface="Calibri" panose="020F0502020204030204" pitchFamily="34" charset="0"/>
                <a:ea typeface="Calibri" panose="020F0502020204030204" pitchFamily="34" charset="0"/>
                <a:cs typeface="Times New Roman" panose="02020603050405020304" pitchFamily="18" charset="0"/>
              </a:rPr>
              <a:t>2</a:t>
            </a:r>
            <a:r>
              <a:rPr lang="es-ES" sz="1800" dirty="0">
                <a:effectLst/>
                <a:latin typeface="Calibri" panose="020F0502020204030204" pitchFamily="34" charset="0"/>
                <a:ea typeface="Calibri" panose="020F0502020204030204" pitchFamily="34" charset="0"/>
                <a:cs typeface="Times New Roman" panose="02020603050405020304" pitchFamily="18" charset="0"/>
              </a:rPr>
              <a:t>.</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dirty="0">
                <a:latin typeface="Calibri" panose="020F0502020204030204" pitchFamily="34" charset="0"/>
                <a:ea typeface="Calibri" panose="020F0502020204030204" pitchFamily="34" charset="0"/>
                <a:cs typeface="Times New Roman" panose="02020603050405020304" pitchFamily="18" charset="0"/>
              </a:rPr>
              <a:t>¿</a:t>
            </a:r>
            <a:r>
              <a:rPr lang="es-ES" sz="1800" dirty="0">
                <a:effectLst/>
                <a:latin typeface="Calibri" panose="020F0502020204030204" pitchFamily="34" charset="0"/>
                <a:ea typeface="Calibri" panose="020F0502020204030204" pitchFamily="34" charset="0"/>
                <a:cs typeface="Times New Roman" panose="02020603050405020304" pitchFamily="18" charset="0"/>
              </a:rPr>
              <a:t> que altura alcanzara el nivel del mercurio en dicho tubo cuando el barómetro este situado </a:t>
            </a:r>
            <a:br>
              <a:rPr lang="es-ES" sz="1800" dirty="0">
                <a:effectLst/>
                <a:latin typeface="Calibri" panose="020F0502020204030204" pitchFamily="34" charset="0"/>
                <a:ea typeface="Calibri" panose="020F0502020204030204" pitchFamily="34" charset="0"/>
                <a:cs typeface="Times New Roman" panose="02020603050405020304" pitchFamily="18" charset="0"/>
              </a:rPr>
            </a:br>
            <a:r>
              <a:rPr lang="es-ES" sz="1800" dirty="0">
                <a:effectLst/>
                <a:latin typeface="Calibri" panose="020F0502020204030204" pitchFamily="34" charset="0"/>
                <a:ea typeface="Calibri" panose="020F0502020204030204" pitchFamily="34" charset="0"/>
                <a:cs typeface="Times New Roman" panose="02020603050405020304" pitchFamily="18" charset="0"/>
              </a:rPr>
              <a:t>en un lugar en el que la precisión atmosférica es de 0.95 atm ? </a:t>
            </a:r>
            <a:endParaRPr lang="es-PE" dirty="0"/>
          </a:p>
        </p:txBody>
      </p:sp>
      <p:pic>
        <p:nvPicPr>
          <p:cNvPr id="12" name="Imagen 11">
            <a:extLst>
              <a:ext uri="{FF2B5EF4-FFF2-40B4-BE49-F238E27FC236}">
                <a16:creationId xmlns:a16="http://schemas.microsoft.com/office/drawing/2014/main" id="{F9582C83-A9B0-4148-B55F-BADC84638FFA}"/>
              </a:ext>
            </a:extLst>
          </p:cNvPr>
          <p:cNvPicPr>
            <a:picLocks noChangeAspect="1"/>
          </p:cNvPicPr>
          <p:nvPr/>
        </p:nvPicPr>
        <p:blipFill rotWithShape="1">
          <a:blip r:embed="rId2">
            <a:extLst>
              <a:ext uri="{28A0092B-C50C-407E-A947-70E740481C1C}">
                <a14:useLocalDpi xmlns:a14="http://schemas.microsoft.com/office/drawing/2010/main" val="0"/>
              </a:ext>
            </a:extLst>
          </a:blip>
          <a:srcRect l="56604" t="26306" r="6176" b="20955"/>
          <a:stretch/>
        </p:blipFill>
        <p:spPr>
          <a:xfrm>
            <a:off x="5155222" y="719046"/>
            <a:ext cx="5234360" cy="41696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30020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B8D676-0EC3-44B3-B64F-19EB6342A476}"/>
              </a:ext>
            </a:extLst>
          </p:cNvPr>
          <p:cNvSpPr>
            <a:spLocks noGrp="1"/>
          </p:cNvSpPr>
          <p:nvPr>
            <p:ph type="ctrTitle"/>
          </p:nvPr>
        </p:nvSpPr>
        <p:spPr>
          <a:xfrm>
            <a:off x="1636542" y="731520"/>
            <a:ext cx="9144000" cy="1104388"/>
          </a:xfrm>
        </p:spPr>
        <p:txBody>
          <a:bodyPr>
            <a:normAutofit fontScale="90000"/>
          </a:bodyPr>
          <a:lstStyle/>
          <a:p>
            <a:r>
              <a:rPr lang="es-ES" dirty="0"/>
              <a:t>Presión Absoluta</a:t>
            </a:r>
          </a:p>
        </p:txBody>
      </p:sp>
      <p:sp>
        <p:nvSpPr>
          <p:cNvPr id="3" name="Subtítulo 2">
            <a:extLst>
              <a:ext uri="{FF2B5EF4-FFF2-40B4-BE49-F238E27FC236}">
                <a16:creationId xmlns:a16="http://schemas.microsoft.com/office/drawing/2014/main" id="{1902264D-05D8-496C-B2BE-CD346D2CABDA}"/>
              </a:ext>
            </a:extLst>
          </p:cNvPr>
          <p:cNvSpPr>
            <a:spLocks noGrp="1"/>
          </p:cNvSpPr>
          <p:nvPr>
            <p:ph type="subTitle" idx="1"/>
          </p:nvPr>
        </p:nvSpPr>
        <p:spPr>
          <a:xfrm>
            <a:off x="1524000" y="2082654"/>
            <a:ext cx="9144000" cy="3699168"/>
          </a:xfrm>
        </p:spPr>
        <p:txBody>
          <a:bodyPr>
            <a:normAutofit fontScale="77500" lnSpcReduction="20000"/>
          </a:bodyPr>
          <a:lstStyle/>
          <a:p>
            <a:pPr algn="just"/>
            <a:r>
              <a:rPr lang="es-ES" sz="2200" b="0" i="0" dirty="0">
                <a:solidFill>
                  <a:srgbClr val="333333"/>
                </a:solidFill>
                <a:effectLst/>
                <a:latin typeface="Open Sans"/>
              </a:rPr>
              <a:t>El concepto de </a:t>
            </a:r>
            <a:r>
              <a:rPr lang="es-ES" sz="2200" b="1" i="0" dirty="0">
                <a:solidFill>
                  <a:srgbClr val="333333"/>
                </a:solidFill>
                <a:effectLst/>
                <a:latin typeface="inherit"/>
              </a:rPr>
              <a:t>presión absoluta</a:t>
            </a:r>
            <a:r>
              <a:rPr lang="es-ES" sz="2200" b="0" i="0" dirty="0">
                <a:solidFill>
                  <a:srgbClr val="333333"/>
                </a:solidFill>
                <a:effectLst/>
                <a:latin typeface="Open Sans"/>
              </a:rPr>
              <a:t> se aplica al valor de presión referido al cero absoluto o </a:t>
            </a:r>
            <a:r>
              <a:rPr lang="es-ES" sz="2200" b="1" i="0" dirty="0">
                <a:solidFill>
                  <a:srgbClr val="333333"/>
                </a:solidFill>
                <a:effectLst/>
                <a:latin typeface="inherit"/>
              </a:rPr>
              <a:t>vacío</a:t>
            </a:r>
            <a:r>
              <a:rPr lang="es-ES" sz="2200" b="0" i="0" dirty="0">
                <a:solidFill>
                  <a:srgbClr val="333333"/>
                </a:solidFill>
                <a:effectLst/>
                <a:latin typeface="Open Sans"/>
              </a:rPr>
              <a:t>. Este valor indica la presión total a la que está sometido un cuerpo o sistema, considerando el total de las presiones que actúan sobre él.</a:t>
            </a:r>
          </a:p>
          <a:p>
            <a:pPr algn="just"/>
            <a:r>
              <a:rPr lang="es-ES" sz="2200" b="0" i="0" dirty="0">
                <a:solidFill>
                  <a:srgbClr val="333333"/>
                </a:solidFill>
                <a:effectLst/>
                <a:latin typeface="Open Sans"/>
              </a:rPr>
              <a:t>Considerando el valor de presión que indica un </a:t>
            </a:r>
            <a:r>
              <a:rPr lang="es-ES" sz="2200" b="1" i="0" u="none" strike="noStrike" dirty="0">
                <a:solidFill>
                  <a:srgbClr val="1F1E1E"/>
                </a:solidFill>
                <a:effectLst/>
                <a:latin typeface="inherit"/>
                <a:hlinkClick r:id="rId2"/>
              </a:rPr>
              <a:t>manómetro</a:t>
            </a:r>
            <a:r>
              <a:rPr lang="es-ES" sz="2200" b="0" i="0" dirty="0">
                <a:solidFill>
                  <a:srgbClr val="333333"/>
                </a:solidFill>
                <a:effectLst/>
                <a:latin typeface="Open Sans"/>
              </a:rPr>
              <a:t>, el valor de presión absoluta será el correspondiente al que aparece en dicho manómetro más el de la presión atmosférica correspondiente.</a:t>
            </a:r>
          </a:p>
          <a:p>
            <a:pPr algn="just"/>
            <a:r>
              <a:rPr lang="es-ES" sz="2200" b="0" i="0" dirty="0">
                <a:solidFill>
                  <a:srgbClr val="333333"/>
                </a:solidFill>
                <a:effectLst/>
                <a:latin typeface="Open Sans"/>
              </a:rPr>
              <a:t>La consideración del valor de presión absoluta en el </a:t>
            </a:r>
            <a:r>
              <a:rPr lang="es-ES" sz="2200" b="1" i="0" u="none" strike="noStrike" dirty="0">
                <a:solidFill>
                  <a:srgbClr val="1F1E1E"/>
                </a:solidFill>
                <a:effectLst/>
                <a:latin typeface="inherit"/>
                <a:hlinkClick r:id="rId3"/>
              </a:rPr>
              <a:t>aire comprimido</a:t>
            </a:r>
            <a:r>
              <a:rPr lang="es-ES" sz="2200" b="0" i="0" dirty="0">
                <a:solidFill>
                  <a:srgbClr val="333333"/>
                </a:solidFill>
                <a:effectLst/>
                <a:latin typeface="Open Sans"/>
              </a:rPr>
              <a:t> es muy importante, se debe tener en cuenta para los cálculos del caudal de aire en condiciones </a:t>
            </a:r>
            <a:r>
              <a:rPr lang="es-ES" sz="2200" b="1" i="0" u="none" strike="noStrike" dirty="0">
                <a:solidFill>
                  <a:srgbClr val="333333"/>
                </a:solidFill>
                <a:effectLst/>
                <a:latin typeface="inherit"/>
                <a:hlinkClick r:id="rId4"/>
              </a:rPr>
              <a:t>FAD</a:t>
            </a:r>
            <a:r>
              <a:rPr lang="es-ES" sz="2200" b="0" i="0" dirty="0">
                <a:solidFill>
                  <a:srgbClr val="333333"/>
                </a:solidFill>
                <a:effectLst/>
                <a:latin typeface="Open Sans"/>
              </a:rPr>
              <a:t>.</a:t>
            </a:r>
          </a:p>
          <a:p>
            <a:pPr algn="just"/>
            <a:r>
              <a:rPr lang="es-ES" sz="2200" b="0" i="0" dirty="0">
                <a:solidFill>
                  <a:srgbClr val="4C4B49"/>
                </a:solidFill>
                <a:effectLst/>
                <a:latin typeface="Arial" panose="020B0604020202020204" pitchFamily="34" charset="0"/>
              </a:rPr>
              <a:t>Para identificarla correctamente se utiliza la abreviación </a:t>
            </a:r>
            <a:r>
              <a:rPr lang="es-ES" sz="2200" b="0" i="0" dirty="0" err="1">
                <a:solidFill>
                  <a:srgbClr val="4C4B49"/>
                </a:solidFill>
                <a:effectLst/>
                <a:latin typeface="Arial" panose="020B0604020202020204" pitchFamily="34" charset="0"/>
              </a:rPr>
              <a:t>abs</a:t>
            </a:r>
            <a:r>
              <a:rPr lang="es-ES" sz="2200" b="0" i="0" dirty="0">
                <a:solidFill>
                  <a:srgbClr val="4C4B49"/>
                </a:solidFill>
                <a:effectLst/>
                <a:latin typeface="Arial" panose="020B0604020202020204" pitchFamily="34" charset="0"/>
              </a:rPr>
              <a:t>, que se deriva del latín "</a:t>
            </a:r>
            <a:r>
              <a:rPr lang="es-ES" sz="2200" b="0" i="0" dirty="0" err="1">
                <a:solidFill>
                  <a:srgbClr val="4C4B49"/>
                </a:solidFill>
                <a:effectLst/>
                <a:latin typeface="Arial" panose="020B0604020202020204" pitchFamily="34" charset="0"/>
              </a:rPr>
              <a:t>absolutus</a:t>
            </a:r>
            <a:r>
              <a:rPr lang="es-ES" sz="2200" b="0" i="0" dirty="0">
                <a:solidFill>
                  <a:srgbClr val="4C4B49"/>
                </a:solidFill>
                <a:effectLst/>
                <a:latin typeface="Arial" panose="020B0604020202020204" pitchFamily="34" charset="0"/>
              </a:rPr>
              <a:t>", es decir, indiferente, independiente.</a:t>
            </a:r>
            <a:endParaRPr lang="es-ES" sz="2200" b="0" i="0" dirty="0">
              <a:solidFill>
                <a:srgbClr val="333333"/>
              </a:solidFill>
              <a:effectLst/>
              <a:latin typeface="Open Sans"/>
            </a:endParaRPr>
          </a:p>
          <a:p>
            <a:endParaRPr lang="es-ES" dirty="0"/>
          </a:p>
        </p:txBody>
      </p:sp>
    </p:spTree>
    <p:extLst>
      <p:ext uri="{BB962C8B-B14F-4D97-AF65-F5344CB8AC3E}">
        <p14:creationId xmlns:p14="http://schemas.microsoft.com/office/powerpoint/2010/main" val="375252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87D1C-73D6-4B79-A5C0-B3384D38D823}"/>
              </a:ext>
            </a:extLst>
          </p:cNvPr>
          <p:cNvSpPr>
            <a:spLocks noGrp="1"/>
          </p:cNvSpPr>
          <p:nvPr>
            <p:ph type="title"/>
          </p:nvPr>
        </p:nvSpPr>
        <p:spPr/>
        <p:txBody>
          <a:bodyPr/>
          <a:lstStyle/>
          <a:p>
            <a:r>
              <a:rPr lang="es-ES" dirty="0"/>
              <a:t>Medición y Formula</a:t>
            </a:r>
          </a:p>
        </p:txBody>
      </p:sp>
      <p:sp>
        <p:nvSpPr>
          <p:cNvPr id="3" name="Marcador de contenido 2">
            <a:extLst>
              <a:ext uri="{FF2B5EF4-FFF2-40B4-BE49-F238E27FC236}">
                <a16:creationId xmlns:a16="http://schemas.microsoft.com/office/drawing/2014/main" id="{0899F000-74C1-4EA5-9074-E1CD55B4C9D5}"/>
              </a:ext>
            </a:extLst>
          </p:cNvPr>
          <p:cNvSpPr>
            <a:spLocks noGrp="1"/>
          </p:cNvSpPr>
          <p:nvPr>
            <p:ph idx="1"/>
          </p:nvPr>
        </p:nvSpPr>
        <p:spPr/>
        <p:txBody>
          <a:bodyPr/>
          <a:lstStyle/>
          <a:p>
            <a:r>
              <a:rPr lang="es-ES" sz="2400" dirty="0">
                <a:solidFill>
                  <a:srgbClr val="000000"/>
                </a:solidFill>
                <a:latin typeface="Calibri" panose="020F0502020204030204" pitchFamily="34" charset="0"/>
                <a:ea typeface="Times New Roman" panose="02020603050405020304" pitchFamily="18" charset="0"/>
              </a:rPr>
              <a:t>L</a:t>
            </a:r>
            <a:r>
              <a:rPr lang="es-ES" sz="2400" dirty="0">
                <a:solidFill>
                  <a:srgbClr val="000000"/>
                </a:solidFill>
                <a:effectLst/>
                <a:latin typeface="Calibri" panose="020F0502020204030204" pitchFamily="34" charset="0"/>
                <a:ea typeface="Times New Roman" panose="02020603050405020304" pitchFamily="18" charset="0"/>
              </a:rPr>
              <a:t>os barómetros son los instrumentos con lo que se mide la presión absoluta, a esta se la llama a veces </a:t>
            </a:r>
            <a:r>
              <a:rPr lang="es-ES" sz="2400" i="1" dirty="0">
                <a:solidFill>
                  <a:srgbClr val="000000"/>
                </a:solidFill>
                <a:effectLst/>
                <a:latin typeface="Calibri" panose="020F0502020204030204" pitchFamily="34" charset="0"/>
                <a:ea typeface="Times New Roman" panose="02020603050405020304" pitchFamily="18" charset="0"/>
              </a:rPr>
              <a:t>presión barométrica</a:t>
            </a:r>
            <a:r>
              <a:rPr lang="es-ES" sz="2400" dirty="0">
                <a:solidFill>
                  <a:srgbClr val="000000"/>
                </a:solidFill>
                <a:effectLst/>
                <a:latin typeface="Calibri" panose="020F0502020204030204" pitchFamily="34" charset="0"/>
                <a:ea typeface="Times New Roman" panose="02020603050405020304" pitchFamily="18" charset="0"/>
              </a:rPr>
              <a:t>. Es muy sencillo calcularla, aun si no se tiene un barómetro, pues basta con sumar a la presión manométrica el valor de la presión atmosférica estándar.</a:t>
            </a:r>
          </a:p>
          <a:p>
            <a:r>
              <a:rPr lang="es-ES" sz="2400" dirty="0">
                <a:solidFill>
                  <a:srgbClr val="000000"/>
                </a:solidFill>
                <a:latin typeface="Calibri" panose="020F0502020204030204" pitchFamily="34" charset="0"/>
                <a:ea typeface="Times New Roman" panose="02020603050405020304" pitchFamily="18" charset="0"/>
              </a:rPr>
              <a:t>Formula :</a:t>
            </a:r>
          </a:p>
          <a:p>
            <a:r>
              <a:rPr lang="es-ES" sz="2000" dirty="0" err="1">
                <a:solidFill>
                  <a:srgbClr val="000000"/>
                </a:solidFill>
                <a:effectLst/>
                <a:latin typeface="Verdana" panose="020B0604030504040204" pitchFamily="34" charset="0"/>
                <a:ea typeface="Times New Roman" panose="02020603050405020304" pitchFamily="18" charset="0"/>
              </a:rPr>
              <a:t>P</a:t>
            </a:r>
            <a:r>
              <a:rPr lang="es-ES" sz="2000" baseline="-25000" dirty="0" err="1">
                <a:solidFill>
                  <a:srgbClr val="000000"/>
                </a:solidFill>
                <a:effectLst/>
                <a:latin typeface="Verdana" panose="020B0604030504040204" pitchFamily="34" charset="0"/>
                <a:ea typeface="Times New Roman" panose="02020603050405020304" pitchFamily="18" charset="0"/>
              </a:rPr>
              <a:t>abs</a:t>
            </a:r>
            <a:r>
              <a:rPr lang="es-ES" sz="2000" dirty="0">
                <a:solidFill>
                  <a:srgbClr val="000000"/>
                </a:solidFill>
                <a:effectLst/>
                <a:latin typeface="Verdana" panose="020B0604030504040204" pitchFamily="34" charset="0"/>
                <a:ea typeface="Times New Roman" panose="02020603050405020304" pitchFamily="18" charset="0"/>
              </a:rPr>
              <a:t> = </a:t>
            </a:r>
            <a:r>
              <a:rPr lang="es-ES" sz="2000" dirty="0" err="1">
                <a:solidFill>
                  <a:srgbClr val="000000"/>
                </a:solidFill>
                <a:effectLst/>
                <a:latin typeface="Verdana" panose="020B0604030504040204" pitchFamily="34" charset="0"/>
                <a:ea typeface="Times New Roman" panose="02020603050405020304" pitchFamily="18" charset="0"/>
              </a:rPr>
              <a:t>P</a:t>
            </a:r>
            <a:r>
              <a:rPr lang="es-ES" sz="2000" baseline="-25000" dirty="0" err="1">
                <a:solidFill>
                  <a:srgbClr val="000000"/>
                </a:solidFill>
                <a:effectLst/>
                <a:latin typeface="Verdana" panose="020B0604030504040204" pitchFamily="34" charset="0"/>
                <a:ea typeface="Times New Roman" panose="02020603050405020304" pitchFamily="18" charset="0"/>
              </a:rPr>
              <a:t>atm</a:t>
            </a:r>
            <a:r>
              <a:rPr lang="es-ES" sz="2000" dirty="0">
                <a:solidFill>
                  <a:srgbClr val="000000"/>
                </a:solidFill>
                <a:effectLst/>
                <a:latin typeface="Verdana" panose="020B0604030504040204" pitchFamily="34" charset="0"/>
                <a:ea typeface="Times New Roman" panose="02020603050405020304" pitchFamily="18" charset="0"/>
              </a:rPr>
              <a:t> + </a:t>
            </a:r>
            <a:r>
              <a:rPr lang="es-ES" sz="2000" dirty="0" err="1">
                <a:solidFill>
                  <a:srgbClr val="000000"/>
                </a:solidFill>
                <a:effectLst/>
                <a:latin typeface="Verdana" panose="020B0604030504040204" pitchFamily="34" charset="0"/>
                <a:ea typeface="Times New Roman" panose="02020603050405020304" pitchFamily="18" charset="0"/>
              </a:rPr>
              <a:t>P</a:t>
            </a:r>
            <a:r>
              <a:rPr lang="es-ES" sz="2000" baseline="-25000" dirty="0" err="1">
                <a:solidFill>
                  <a:srgbClr val="000000"/>
                </a:solidFill>
                <a:effectLst/>
                <a:latin typeface="Verdana" panose="020B0604030504040204" pitchFamily="34" charset="0"/>
                <a:ea typeface="Times New Roman" panose="02020603050405020304" pitchFamily="18" charset="0"/>
              </a:rPr>
              <a:t>man</a:t>
            </a:r>
            <a:endParaRPr lang="es-ES" sz="2000" dirty="0">
              <a:effectLst/>
              <a:latin typeface="Times New Roman" panose="02020603050405020304" pitchFamily="18" charset="0"/>
              <a:ea typeface="Times New Roman" panose="02020603050405020304" pitchFamily="18" charset="0"/>
            </a:endParaRPr>
          </a:p>
          <a:p>
            <a:endParaRPr lang="es-ES" sz="2400" dirty="0">
              <a:effectLst/>
              <a:latin typeface="Times New Roman" panose="02020603050405020304" pitchFamily="18" charset="0"/>
              <a:ea typeface="Times New Roman" panose="02020603050405020304" pitchFamily="18" charset="0"/>
            </a:endParaRPr>
          </a:p>
          <a:p>
            <a:endParaRPr lang="es-ES" dirty="0"/>
          </a:p>
        </p:txBody>
      </p:sp>
    </p:spTree>
    <p:extLst>
      <p:ext uri="{BB962C8B-B14F-4D97-AF65-F5344CB8AC3E}">
        <p14:creationId xmlns:p14="http://schemas.microsoft.com/office/powerpoint/2010/main" val="1951027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7E7D4B-8588-4ADB-A0AD-F9C45E0A41A4}"/>
              </a:ext>
            </a:extLst>
          </p:cNvPr>
          <p:cNvSpPr>
            <a:spLocks noGrp="1"/>
          </p:cNvSpPr>
          <p:nvPr>
            <p:ph type="title"/>
          </p:nvPr>
        </p:nvSpPr>
        <p:spPr/>
        <p:txBody>
          <a:bodyPr/>
          <a:lstStyle/>
          <a:p>
            <a:r>
              <a:rPr lang="es-ES" dirty="0"/>
              <a:t>Ejercicio </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E7E652F1-5578-4C59-AF83-C57DD579C338}"/>
                  </a:ext>
                </a:extLst>
              </p:cNvPr>
              <p:cNvSpPr>
                <a:spLocks noGrp="1"/>
              </p:cNvSpPr>
              <p:nvPr>
                <p:ph idx="1"/>
              </p:nvPr>
            </p:nvSpPr>
            <p:spPr>
              <a:xfrm>
                <a:off x="2265655" y="1540189"/>
                <a:ext cx="8915400" cy="3777622"/>
              </a:xfrm>
            </p:spPr>
            <p:txBody>
              <a:bodyPr>
                <a:normAutofit fontScale="92500" lnSpcReduction="20000"/>
              </a:bodyPr>
              <a:lstStyle/>
              <a:p>
                <a:r>
                  <a:rPr lang="es-ES" dirty="0"/>
                  <a:t>Calcular la presión absoluta en el fondo de un tanque lleno de aceite y abierto a la atmosfera que tiene 1.8 m de altura. Densidad del aceite=800kg/m3.</a:t>
                </a:r>
              </a:p>
              <a:p>
                <a:r>
                  <a:rPr lang="es-ES" dirty="0"/>
                  <a:t>Datos</a:t>
                </a:r>
              </a:p>
              <a:p>
                <a:r>
                  <a:rPr lang="es-ES" dirty="0"/>
                  <a:t>H=1.8m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            </m:t>
                        </m:r>
                        <m:r>
                          <a:rPr lang="es-ES" b="0" i="1" smtClean="0">
                            <a:latin typeface="Cambria Math" panose="02040503050406030204" pitchFamily="18" charset="0"/>
                          </a:rPr>
                          <m:t>𝑃</m:t>
                        </m:r>
                      </m:e>
                      <m:sub>
                        <m:r>
                          <a:rPr lang="es-ES" b="0" i="1" smtClean="0">
                            <a:latin typeface="Cambria Math" panose="02040503050406030204" pitchFamily="18" charset="0"/>
                          </a:rPr>
                          <m:t>𝑎𝑏𝑠</m:t>
                        </m:r>
                      </m:sub>
                    </m:sSub>
                  </m:oMath>
                </a14:m>
                <a:r>
                  <a:rPr lang="es-ES" dirty="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b="0" i="1" smtClean="0">
                            <a:latin typeface="Cambria Math" panose="02040503050406030204" pitchFamily="18" charset="0"/>
                          </a:rPr>
                          <m:t>𝑚</m:t>
                        </m:r>
                      </m:sub>
                    </m:sSub>
                    <m:r>
                      <a:rPr lang="es-ES" b="0" i="0" smtClean="0">
                        <a:latin typeface="Cambria Math" panose="02040503050406030204" pitchFamily="18" charset="0"/>
                      </a:rPr>
                      <m:t>+</m:t>
                    </m:r>
                  </m:oMath>
                </a14:m>
                <a:r>
                  <a:rPr lang="es-ES" dirty="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𝑎𝑡𝑚</m:t>
                        </m:r>
                      </m:sub>
                    </m:sSub>
                  </m:oMath>
                </a14:m>
                <a:r>
                  <a:rPr lang="es-ES" dirty="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𝑚</m:t>
                        </m:r>
                      </m:sub>
                    </m:sSub>
                  </m:oMath>
                </a14:m>
                <a:r>
                  <a:rPr lang="es-ES" dirty="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b="0" i="1" smtClean="0">
                            <a:latin typeface="Cambria Math" panose="02040503050406030204" pitchFamily="18" charset="0"/>
                          </a:rPr>
                          <m:t>𝐻</m:t>
                        </m:r>
                      </m:sub>
                    </m:sSub>
                  </m:oMath>
                </a14:m>
                <a:r>
                  <a:rPr lang="es-ES" dirty="0"/>
                  <a:t>=</a:t>
                </a:r>
                <a:r>
                  <a:rPr lang="es-ES" dirty="0" err="1"/>
                  <a:t>P.g.h</a:t>
                </a:r>
                <a:endParaRPr lang="es-ES" dirty="0"/>
              </a:p>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𝐴</m:t>
                        </m:r>
                      </m:sub>
                    </m:sSub>
                  </m:oMath>
                </a14:m>
                <a:r>
                  <a:rPr lang="es-ES" dirty="0"/>
                  <a:t>=800kg/</a:t>
                </a: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𝑚</m:t>
                        </m:r>
                      </m:e>
                      <m:sup>
                        <m:r>
                          <a:rPr lang="es-ES" b="0" i="1" smtClean="0">
                            <a:latin typeface="Cambria Math" panose="02040503050406030204" pitchFamily="18" charset="0"/>
                          </a:rPr>
                          <m:t>3</m:t>
                        </m:r>
                      </m:sup>
                    </m:sSup>
                  </m:oMath>
                </a14:m>
                <a:r>
                  <a:rPr lang="es-ES" dirty="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𝑎𝑏𝑠</m:t>
                        </m:r>
                      </m:sub>
                    </m:sSub>
                  </m:oMath>
                </a14:m>
                <a:r>
                  <a:rPr lang="es-ES" dirty="0"/>
                  <a:t>=</a:t>
                </a:r>
                <a:r>
                  <a:rPr lang="es-ES" dirty="0" err="1"/>
                  <a:t>P.g.h</a:t>
                </a:r>
                <a:r>
                  <a:rPr lang="es-ES" dirty="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𝑎𝑡𝑚</m:t>
                        </m:r>
                      </m:sub>
                    </m:sSub>
                  </m:oMath>
                </a14:m>
                <a:endParaRPr lang="es-ES" dirty="0"/>
              </a:p>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𝑎𝑡𝑚</m:t>
                        </m:r>
                      </m:sub>
                    </m:sSub>
                  </m:oMath>
                </a14:m>
                <a:r>
                  <a:rPr lang="es-ES" dirty="0"/>
                  <a:t>=1.03x</a:t>
                </a:r>
                <a14:m>
                  <m:oMath xmlns:m="http://schemas.openxmlformats.org/officeDocument/2006/math">
                    <m:sSup>
                      <m:sSupPr>
                        <m:ctrlPr>
                          <a:rPr lang="es-ES" i="1" smtClean="0">
                            <a:latin typeface="Cambria Math" panose="02040503050406030204" pitchFamily="18" charset="0"/>
                          </a:rPr>
                        </m:ctrlPr>
                      </m:sSupPr>
                      <m:e>
                        <m:r>
                          <a:rPr lang="es-ES" b="0" i="1" smtClean="0">
                            <a:latin typeface="Cambria Math" panose="02040503050406030204" pitchFamily="18" charset="0"/>
                          </a:rPr>
                          <m:t>10</m:t>
                        </m:r>
                      </m:e>
                      <m:sup>
                        <m:r>
                          <a:rPr lang="es-ES" b="0" i="1" smtClean="0">
                            <a:latin typeface="Cambria Math" panose="02040503050406030204" pitchFamily="18" charset="0"/>
                          </a:rPr>
                          <m:t>5</m:t>
                        </m:r>
                      </m:sup>
                    </m:sSup>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𝑎</m:t>
                        </m:r>
                      </m:sub>
                    </m:sSub>
                  </m:oMath>
                </a14:m>
                <a:r>
                  <a:rPr lang="es-ES" dirty="0"/>
                  <a:t>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𝑎𝑏𝑠</m:t>
                        </m:r>
                      </m:sub>
                    </m:sSub>
                  </m:oMath>
                </a14:m>
                <a:r>
                  <a:rPr lang="es-ES" dirty="0"/>
                  <a:t>=800kg/</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𝑚</m:t>
                        </m:r>
                      </m:e>
                      <m:sup>
                        <m:r>
                          <a:rPr lang="es-ES" i="1">
                            <a:latin typeface="Cambria Math" panose="02040503050406030204" pitchFamily="18" charset="0"/>
                          </a:rPr>
                          <m:t>3</m:t>
                        </m:r>
                      </m:sup>
                    </m:sSup>
                  </m:oMath>
                </a14:m>
                <a:r>
                  <a:rPr lang="es-ES" dirty="0"/>
                  <a:t>x9.8m/</a:t>
                </a:r>
                <a14:m>
                  <m:oMath xmlns:m="http://schemas.openxmlformats.org/officeDocument/2006/math">
                    <m:sSup>
                      <m:sSupPr>
                        <m:ctrlPr>
                          <a:rPr lang="es-ES" i="1">
                            <a:latin typeface="Cambria Math" panose="02040503050406030204" pitchFamily="18" charset="0"/>
                          </a:rPr>
                        </m:ctrlPr>
                      </m:sSupPr>
                      <m:e>
                        <m:r>
                          <a:rPr lang="es-ES" b="0" i="1" smtClean="0">
                            <a:latin typeface="Cambria Math" panose="02040503050406030204" pitchFamily="18" charset="0"/>
                          </a:rPr>
                          <m:t>𝑠</m:t>
                        </m:r>
                      </m:e>
                      <m:sup>
                        <m:r>
                          <a:rPr lang="es-ES" b="0" i="1" smtClean="0">
                            <a:latin typeface="Cambria Math" panose="02040503050406030204" pitchFamily="18" charset="0"/>
                          </a:rPr>
                          <m:t>2</m:t>
                        </m:r>
                      </m:sup>
                    </m:sSup>
                  </m:oMath>
                </a14:m>
                <a:r>
                  <a:rPr lang="es-ES" dirty="0"/>
                  <a:t>x 1.8m +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𝑎𝑡𝑚</m:t>
                        </m:r>
                      </m:sub>
                    </m:sSub>
                  </m:oMath>
                </a14:m>
                <a:endParaRPr lang="es-ES" dirty="0"/>
              </a:p>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𝑎𝑏𝑠</m:t>
                        </m:r>
                      </m:sub>
                    </m:sSub>
                  </m:oMath>
                </a14:m>
                <a:r>
                  <a:rPr lang="es-ES" dirty="0"/>
                  <a:t>= ?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𝑎𝑏𝑠</m:t>
                        </m:r>
                      </m:sub>
                    </m:sSub>
                  </m:oMath>
                </a14:m>
                <a:r>
                  <a:rPr lang="es-ES" dirty="0"/>
                  <a:t>=14112kg/</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𝑚</m:t>
                        </m:r>
                      </m:e>
                      <m:sup>
                        <m:r>
                          <a:rPr lang="es-ES" i="1">
                            <a:latin typeface="Cambria Math" panose="02040503050406030204" pitchFamily="18" charset="0"/>
                          </a:rPr>
                          <m:t>3</m:t>
                        </m:r>
                      </m:sup>
                    </m:sSup>
                  </m:oMath>
                </a14:m>
                <a:r>
                  <a:rPr lang="es-ES" dirty="0"/>
                  <a:t>. </a:t>
                </a:r>
                <a:r>
                  <a:rPr lang="es-ES" dirty="0" err="1"/>
                  <a:t>xm</a:t>
                </a:r>
                <a:r>
                  <a:rPr lang="es-ES" dirty="0"/>
                  <a:t>/</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𝑠</m:t>
                        </m:r>
                      </m:e>
                      <m:sup>
                        <m:r>
                          <a:rPr lang="es-ES" i="1">
                            <a:latin typeface="Cambria Math" panose="02040503050406030204" pitchFamily="18" charset="0"/>
                          </a:rPr>
                          <m:t>2</m:t>
                        </m:r>
                      </m:sup>
                    </m:sSup>
                  </m:oMath>
                </a14:m>
                <a:r>
                  <a:rPr lang="es-ES" dirty="0"/>
                  <a:t>.m +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𝑎𝑡𝑚</m:t>
                        </m:r>
                      </m:sub>
                    </m:sSub>
                  </m:oMath>
                </a14:m>
                <a:endParaRPr lang="es-ES" dirty="0"/>
              </a:p>
              <a:p>
                <a:r>
                  <a:rPr lang="es-ES" dirty="0"/>
                  <a:t>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𝑎𝑏𝑠</m:t>
                        </m:r>
                      </m:sub>
                    </m:sSub>
                  </m:oMath>
                </a14:m>
                <a:r>
                  <a:rPr lang="es-ES" dirty="0"/>
                  <a:t>=14112</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b="0" i="1" smtClean="0">
                            <a:latin typeface="Cambria Math" panose="02040503050406030204" pitchFamily="18" charset="0"/>
                          </a:rPr>
                          <m:t>𝑎</m:t>
                        </m:r>
                      </m:sub>
                    </m:sSub>
                  </m:oMath>
                </a14:m>
                <a:r>
                  <a:rPr lang="es-ES" dirty="0"/>
                  <a:t> + 1.03x</a:t>
                </a:r>
                <a14:m>
                  <m:oMath xmlns:m="http://schemas.openxmlformats.org/officeDocument/2006/math">
                    <m:sSup>
                      <m:sSupPr>
                        <m:ctrlPr>
                          <a:rPr lang="es-ES" i="1">
                            <a:latin typeface="Cambria Math" panose="02040503050406030204" pitchFamily="18" charset="0"/>
                          </a:rPr>
                        </m:ctrlPr>
                      </m:sSupPr>
                      <m:e>
                        <m:r>
                          <a:rPr lang="es-ES" i="1">
                            <a:latin typeface="Cambria Math" panose="02040503050406030204" pitchFamily="18" charset="0"/>
                          </a:rPr>
                          <m:t>10</m:t>
                        </m:r>
                      </m:e>
                      <m:sup>
                        <m:r>
                          <a:rPr lang="es-ES" i="1">
                            <a:latin typeface="Cambria Math" panose="02040503050406030204" pitchFamily="18" charset="0"/>
                          </a:rPr>
                          <m:t>5</m:t>
                        </m:r>
                      </m:sup>
                    </m:sSup>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m:t>
                        </m:r>
                      </m:sub>
                    </m:sSub>
                  </m:oMath>
                </a14:m>
                <a:endParaRPr lang="es-ES" dirty="0"/>
              </a:p>
              <a:p>
                <a:r>
                  <a:rPr lang="es-ES" dirty="0"/>
                  <a:t>                                  </a:t>
                </a:r>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𝑃</m:t>
                        </m:r>
                      </m:e>
                      <m:sub>
                        <m:r>
                          <a:rPr lang="es-ES" b="0" i="1" smtClean="0">
                            <a:latin typeface="Cambria Math" panose="02040503050406030204" pitchFamily="18" charset="0"/>
                          </a:rPr>
                          <m:t>𝑎𝑏𝑠</m:t>
                        </m:r>
                      </m:sub>
                    </m:sSub>
                  </m:oMath>
                </a14:m>
                <a:r>
                  <a:rPr lang="es-ES" dirty="0"/>
                  <a:t>=115412 </a:t>
                </a:r>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𝑃</m:t>
                        </m:r>
                      </m:e>
                      <m:sub>
                        <m:r>
                          <a:rPr lang="es-ES" i="1">
                            <a:latin typeface="Cambria Math" panose="02040503050406030204" pitchFamily="18" charset="0"/>
                          </a:rPr>
                          <m:t>𝑎</m:t>
                        </m:r>
                      </m:sub>
                    </m:sSub>
                  </m:oMath>
                </a14:m>
                <a:endParaRPr lang="es-ES" dirty="0"/>
              </a:p>
            </p:txBody>
          </p:sp>
        </mc:Choice>
        <mc:Fallback xmlns="">
          <p:sp>
            <p:nvSpPr>
              <p:cNvPr id="3" name="Marcador de contenido 2">
                <a:extLst>
                  <a:ext uri="{FF2B5EF4-FFF2-40B4-BE49-F238E27FC236}">
                    <a16:creationId xmlns:a16="http://schemas.microsoft.com/office/drawing/2014/main" id="{E7E652F1-5578-4C59-AF83-C57DD579C338}"/>
                  </a:ext>
                </a:extLst>
              </p:cNvPr>
              <p:cNvSpPr>
                <a:spLocks noGrp="1" noRot="1" noChangeAspect="1" noMove="1" noResize="1" noEditPoints="1" noAdjustHandles="1" noChangeArrowheads="1" noChangeShapeType="1" noTextEdit="1"/>
              </p:cNvSpPr>
              <p:nvPr>
                <p:ph idx="1"/>
              </p:nvPr>
            </p:nvSpPr>
            <p:spPr>
              <a:xfrm>
                <a:off x="2265655" y="1540189"/>
                <a:ext cx="8915400" cy="3777622"/>
              </a:xfrm>
              <a:blipFill>
                <a:blip r:embed="rId3"/>
                <a:stretch>
                  <a:fillRect l="-1436" t="-2262" b="-2908"/>
                </a:stretch>
              </a:blipFill>
            </p:spPr>
            <p:txBody>
              <a:bodyPr/>
              <a:lstStyle/>
              <a:p>
                <a:r>
                  <a:rPr lang="es-ES">
                    <a:noFill/>
                  </a:rPr>
                  <a:t> </a:t>
                </a:r>
              </a:p>
            </p:txBody>
          </p:sp>
        </mc:Fallback>
      </mc:AlternateContent>
      <p:pic>
        <p:nvPicPr>
          <p:cNvPr id="5" name="Imagen 4">
            <a:extLst>
              <a:ext uri="{FF2B5EF4-FFF2-40B4-BE49-F238E27FC236}">
                <a16:creationId xmlns:a16="http://schemas.microsoft.com/office/drawing/2014/main" id="{0D8BA66A-2B29-4383-99FE-D000DE295EA9}"/>
              </a:ext>
            </a:extLst>
          </p:cNvPr>
          <p:cNvPicPr>
            <a:picLocks noChangeAspect="1"/>
          </p:cNvPicPr>
          <p:nvPr/>
        </p:nvPicPr>
        <p:blipFill>
          <a:blip r:embed="rId4"/>
          <a:stretch>
            <a:fillRect/>
          </a:stretch>
        </p:blipFill>
        <p:spPr>
          <a:xfrm>
            <a:off x="141849" y="4357981"/>
            <a:ext cx="2257425" cy="2500019"/>
          </a:xfrm>
          <a:prstGeom prst="rect">
            <a:avLst/>
          </a:prstGeom>
        </p:spPr>
      </p:pic>
    </p:spTree>
    <p:extLst>
      <p:ext uri="{BB962C8B-B14F-4D97-AF65-F5344CB8AC3E}">
        <p14:creationId xmlns:p14="http://schemas.microsoft.com/office/powerpoint/2010/main" val="4246407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DBEE8E-EF47-48A7-93D1-F5832CFFF1E8}"/>
              </a:ext>
            </a:extLst>
          </p:cNvPr>
          <p:cNvSpPr>
            <a:spLocks noGrp="1"/>
          </p:cNvSpPr>
          <p:nvPr>
            <p:ph type="title"/>
          </p:nvPr>
        </p:nvSpPr>
        <p:spPr>
          <a:xfrm>
            <a:off x="685801" y="435935"/>
            <a:ext cx="10394707" cy="929859"/>
          </a:xfrm>
        </p:spPr>
        <p:txBody>
          <a:bodyPr>
            <a:normAutofit/>
          </a:bodyPr>
          <a:lstStyle/>
          <a:p>
            <a:pPr algn="ctr"/>
            <a:r>
              <a:rPr lang="es-PE" dirty="0">
                <a:solidFill>
                  <a:srgbClr val="FF0000"/>
                </a:solidFill>
              </a:rPr>
              <a:t>PRESION  MANOMETRICA</a:t>
            </a:r>
          </a:p>
        </p:txBody>
      </p:sp>
      <p:sp>
        <p:nvSpPr>
          <p:cNvPr id="3" name="Marcador de texto 2">
            <a:extLst>
              <a:ext uri="{FF2B5EF4-FFF2-40B4-BE49-F238E27FC236}">
                <a16:creationId xmlns:a16="http://schemas.microsoft.com/office/drawing/2014/main" id="{D1FA7329-DDC3-40B9-92D2-5EA6E10CF8FC}"/>
              </a:ext>
            </a:extLst>
          </p:cNvPr>
          <p:cNvSpPr>
            <a:spLocks noGrp="1"/>
          </p:cNvSpPr>
          <p:nvPr>
            <p:ph type="body" idx="1"/>
          </p:nvPr>
        </p:nvSpPr>
        <p:spPr/>
        <p:txBody>
          <a:bodyPr/>
          <a:lstStyle/>
          <a:p>
            <a:r>
              <a:rPr lang="es-PE" dirty="0"/>
              <a:t>.</a:t>
            </a:r>
          </a:p>
        </p:txBody>
      </p:sp>
      <p:sp>
        <p:nvSpPr>
          <p:cNvPr id="4" name="Marcador de contenido 3">
            <a:extLst>
              <a:ext uri="{FF2B5EF4-FFF2-40B4-BE49-F238E27FC236}">
                <a16:creationId xmlns:a16="http://schemas.microsoft.com/office/drawing/2014/main" id="{A564AF01-1102-4F09-B452-6BC9CB042489}"/>
              </a:ext>
            </a:extLst>
          </p:cNvPr>
          <p:cNvSpPr>
            <a:spLocks noGrp="1"/>
          </p:cNvSpPr>
          <p:nvPr>
            <p:ph sz="quarter" idx="13"/>
          </p:nvPr>
        </p:nvSpPr>
        <p:spPr>
          <a:xfrm>
            <a:off x="685801" y="1743741"/>
            <a:ext cx="9383231" cy="3955310"/>
          </a:xfrm>
        </p:spPr>
        <p:txBody>
          <a:bodyPr>
            <a:normAutofit/>
          </a:bodyPr>
          <a:lstStyle/>
          <a:p>
            <a:r>
              <a:rPr lang="es-PE" dirty="0">
                <a:solidFill>
                  <a:schemeClr val="accent2">
                    <a:lumMod val="50000"/>
                  </a:schemeClr>
                </a:solidFill>
              </a:rPr>
              <a:t>La </a:t>
            </a:r>
            <a:r>
              <a:rPr lang="es-PE" b="1" dirty="0">
                <a:solidFill>
                  <a:schemeClr val="accent2">
                    <a:lumMod val="50000"/>
                  </a:schemeClr>
                </a:solidFill>
              </a:rPr>
              <a:t>presión manométrica</a:t>
            </a:r>
            <a:r>
              <a:rPr lang="es-PE" dirty="0">
                <a:solidFill>
                  <a:schemeClr val="accent2">
                    <a:lumMod val="50000"/>
                  </a:schemeClr>
                </a:solidFill>
              </a:rPr>
              <a:t> P</a:t>
            </a:r>
            <a:r>
              <a:rPr lang="es-PE" baseline="-25000" dirty="0">
                <a:solidFill>
                  <a:schemeClr val="accent2">
                    <a:lumMod val="50000"/>
                  </a:schemeClr>
                </a:solidFill>
              </a:rPr>
              <a:t>m</a:t>
            </a:r>
            <a:r>
              <a:rPr lang="es-PE" dirty="0">
                <a:solidFill>
                  <a:schemeClr val="accent2">
                    <a:lumMod val="50000"/>
                  </a:schemeClr>
                </a:solidFill>
              </a:rPr>
              <a:t> es aquella que se mide en relación a una presión de referencia, que en la mayoría de los casos se escoge como la presión atmosférica P</a:t>
            </a:r>
            <a:r>
              <a:rPr lang="es-PE" baseline="-25000" dirty="0">
                <a:solidFill>
                  <a:schemeClr val="accent2">
                    <a:lumMod val="50000"/>
                  </a:schemeClr>
                </a:solidFill>
              </a:rPr>
              <a:t>atm</a:t>
            </a:r>
            <a:r>
              <a:rPr lang="es-PE" dirty="0">
                <a:solidFill>
                  <a:schemeClr val="accent2">
                    <a:lumMod val="50000"/>
                  </a:schemeClr>
                </a:solidFill>
              </a:rPr>
              <a:t> a nivel del mar. Se trata entonces de una </a:t>
            </a:r>
            <a:r>
              <a:rPr lang="es-PE" i="1" dirty="0">
                <a:solidFill>
                  <a:schemeClr val="accent2">
                    <a:lumMod val="50000"/>
                  </a:schemeClr>
                </a:solidFill>
              </a:rPr>
              <a:t>presión relativa</a:t>
            </a:r>
            <a:r>
              <a:rPr lang="es-PE" dirty="0">
                <a:solidFill>
                  <a:schemeClr val="accent2">
                    <a:lumMod val="50000"/>
                  </a:schemeClr>
                </a:solidFill>
              </a:rPr>
              <a:t>, otro término por el cual se la conoce también.</a:t>
            </a:r>
          </a:p>
          <a:p>
            <a:r>
              <a:rPr lang="es-PE" dirty="0">
                <a:solidFill>
                  <a:schemeClr val="accent2">
                    <a:lumMod val="50000"/>
                  </a:schemeClr>
                </a:solidFill>
              </a:rPr>
              <a:t>La otra manera en que suele medirse la presión es comparándola con el vacío absoluto, cuya presión siempre es nula. En tal caso se habla de la </a:t>
            </a:r>
            <a:r>
              <a:rPr lang="es-PE" i="1" dirty="0">
                <a:solidFill>
                  <a:schemeClr val="accent2">
                    <a:lumMod val="50000"/>
                  </a:schemeClr>
                </a:solidFill>
              </a:rPr>
              <a:t>presión absoluta</a:t>
            </a:r>
            <a:r>
              <a:rPr lang="es-PE" dirty="0">
                <a:solidFill>
                  <a:schemeClr val="accent2">
                    <a:lumMod val="50000"/>
                  </a:schemeClr>
                </a:solidFill>
              </a:rPr>
              <a:t>, a la cual denotaremos como P</a:t>
            </a:r>
            <a:r>
              <a:rPr lang="es-PE" baseline="-25000" dirty="0">
                <a:solidFill>
                  <a:schemeClr val="accent2">
                    <a:lumMod val="50000"/>
                  </a:schemeClr>
                </a:solidFill>
              </a:rPr>
              <a:t>a</a:t>
            </a:r>
            <a:r>
              <a:rPr lang="es-PE" dirty="0">
                <a:solidFill>
                  <a:schemeClr val="accent2">
                    <a:lumMod val="50000"/>
                  </a:schemeClr>
                </a:solidFill>
              </a:rPr>
              <a:t>.</a:t>
            </a:r>
          </a:p>
          <a:p>
            <a:endParaRPr lang="es-PE" dirty="0"/>
          </a:p>
        </p:txBody>
      </p:sp>
      <p:sp>
        <p:nvSpPr>
          <p:cNvPr id="5" name="Marcador de texto 4">
            <a:extLst>
              <a:ext uri="{FF2B5EF4-FFF2-40B4-BE49-F238E27FC236}">
                <a16:creationId xmlns:a16="http://schemas.microsoft.com/office/drawing/2014/main" id="{1A1072A7-75EF-421C-8C0A-A283464041A1}"/>
              </a:ext>
            </a:extLst>
          </p:cNvPr>
          <p:cNvSpPr>
            <a:spLocks noGrp="1"/>
          </p:cNvSpPr>
          <p:nvPr>
            <p:ph type="body" sz="quarter" idx="3"/>
          </p:nvPr>
        </p:nvSpPr>
        <p:spPr/>
        <p:txBody>
          <a:bodyPr/>
          <a:lstStyle/>
          <a:p>
            <a:r>
              <a:rPr lang="es-PE" dirty="0"/>
              <a:t>.</a:t>
            </a:r>
          </a:p>
          <a:p>
            <a:endParaRPr lang="es-PE" dirty="0"/>
          </a:p>
        </p:txBody>
      </p:sp>
      <p:sp>
        <p:nvSpPr>
          <p:cNvPr id="6" name="Marcador de contenido 5">
            <a:extLst>
              <a:ext uri="{FF2B5EF4-FFF2-40B4-BE49-F238E27FC236}">
                <a16:creationId xmlns:a16="http://schemas.microsoft.com/office/drawing/2014/main" id="{D1AEC8E0-FBAD-4E21-8DFC-D1BF36FF2917}"/>
              </a:ext>
            </a:extLst>
          </p:cNvPr>
          <p:cNvSpPr>
            <a:spLocks noGrp="1"/>
          </p:cNvSpPr>
          <p:nvPr>
            <p:ph sz="quarter" idx="14"/>
          </p:nvPr>
        </p:nvSpPr>
        <p:spPr/>
        <p:txBody>
          <a:bodyPr/>
          <a:lstStyle/>
          <a:p>
            <a:pPr marL="0" indent="0">
              <a:buNone/>
            </a:pPr>
            <a:r>
              <a:rPr lang="es-PE" dirty="0"/>
              <a:t>.</a:t>
            </a:r>
          </a:p>
        </p:txBody>
      </p:sp>
    </p:spTree>
    <p:extLst>
      <p:ext uri="{BB962C8B-B14F-4D97-AF65-F5344CB8AC3E}">
        <p14:creationId xmlns:p14="http://schemas.microsoft.com/office/powerpoint/2010/main" val="2916827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Evento principal">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Evento principal">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vento principal">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164</TotalTime>
  <Words>625</Words>
  <Application>Microsoft Office PowerPoint</Application>
  <PresentationFormat>Panorámica</PresentationFormat>
  <Paragraphs>100</Paragraphs>
  <Slides>18</Slides>
  <Notes>1</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18</vt:i4>
      </vt:variant>
    </vt:vector>
  </HeadingPairs>
  <TitlesOfParts>
    <vt:vector size="31" baseType="lpstr">
      <vt:lpstr>Arial</vt:lpstr>
      <vt:lpstr>Calibri</vt:lpstr>
      <vt:lpstr>Calibri Light</vt:lpstr>
      <vt:lpstr>Cambria Math</vt:lpstr>
      <vt:lpstr>Impact</vt:lpstr>
      <vt:lpstr>inherit</vt:lpstr>
      <vt:lpstr>Lato</vt:lpstr>
      <vt:lpstr>Open Sans</vt:lpstr>
      <vt:lpstr>open sans condensed</vt:lpstr>
      <vt:lpstr>Segoe UI</vt:lpstr>
      <vt:lpstr>Times New Roman</vt:lpstr>
      <vt:lpstr>Verdana</vt:lpstr>
      <vt:lpstr>Evento principal</vt:lpstr>
      <vt:lpstr>Mecánica aplicada   I</vt:lpstr>
      <vt:lpstr>PRESIÓN:   es la fuerza ejercida por un fluido quiere decir que la presión es producida   por un fluido que puede ser gas o liquido</vt:lpstr>
      <vt:lpstr>Presentación de PowerPoint</vt:lpstr>
      <vt:lpstr>Presentación de PowerPoint</vt:lpstr>
      <vt:lpstr>Presentación de PowerPoint</vt:lpstr>
      <vt:lpstr>Presión Absoluta</vt:lpstr>
      <vt:lpstr>Medición y Formula</vt:lpstr>
      <vt:lpstr>Ejercicio </vt:lpstr>
      <vt:lpstr>PRESION  MANOMETRICA</vt:lpstr>
      <vt:lpstr>.</vt:lpstr>
      <vt:lpstr>Manómetro</vt:lpstr>
      <vt:lpstr>.</vt:lpstr>
      <vt:lpstr>LA PRESION HIDROSTATICA</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PRESIÓN ATMOSFÉRICA ,ABSOLUTA MANOMÉTRICA ,HIDROSTÁTICA</dc:title>
  <dc:creator>Usuario</dc:creator>
  <cp:lastModifiedBy>Usuario</cp:lastModifiedBy>
  <cp:revision>20</cp:revision>
  <dcterms:created xsi:type="dcterms:W3CDTF">2020-09-02T01:23:39Z</dcterms:created>
  <dcterms:modified xsi:type="dcterms:W3CDTF">2020-09-02T14:11:44Z</dcterms:modified>
</cp:coreProperties>
</file>