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60" r:id="rId3"/>
    <p:sldId id="266" r:id="rId4"/>
    <p:sldId id="261" r:id="rId5"/>
    <p:sldId id="262" r:id="rId6"/>
    <p:sldId id="263"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17783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859993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59024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799504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04714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08393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‹Nº›</a:t>
            </a:fld>
            <a:endParaRPr lang="en-US" dirty="0"/>
          </a:p>
        </p:txBody>
      </p:sp>
    </p:spTree>
    <p:extLst>
      <p:ext uri="{BB962C8B-B14F-4D97-AF65-F5344CB8AC3E}">
        <p14:creationId xmlns:p14="http://schemas.microsoft.com/office/powerpoint/2010/main" val="2769801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465330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447321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807231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‹Nº›</a:t>
            </a:fld>
            <a:endParaRPr lang="en-US" dirty="0"/>
          </a:p>
        </p:txBody>
      </p:sp>
    </p:spTree>
    <p:extLst>
      <p:ext uri="{BB962C8B-B14F-4D97-AF65-F5344CB8AC3E}">
        <p14:creationId xmlns:p14="http://schemas.microsoft.com/office/powerpoint/2010/main" val="3155643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77576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20336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175753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2A54C80-263E-416B-A8E0-580EDEADCBDC}" type="datetimeFigureOut">
              <a:rPr lang="en-US" smtClean="0"/>
              <a:t>10/8/2020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‹Nº›</a:t>
            </a:fld>
            <a:endParaRPr lang="en-US" dirty="0"/>
          </a:p>
        </p:txBody>
      </p:sp>
    </p:spTree>
    <p:extLst>
      <p:ext uri="{BB962C8B-B14F-4D97-AF65-F5344CB8AC3E}">
        <p14:creationId xmlns:p14="http://schemas.microsoft.com/office/powerpoint/2010/main" val="3741077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10/8/2020</a:t>
            </a:fld>
            <a:endParaRPr lang="en-US" dirty="0"/>
          </a:p>
        </p:txBody>
      </p:sp>
    </p:spTree>
    <p:extLst>
      <p:ext uri="{BB962C8B-B14F-4D97-AF65-F5344CB8AC3E}">
        <p14:creationId xmlns:p14="http://schemas.microsoft.com/office/powerpoint/2010/main" val="288493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10/8/2020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254029294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hyperphysics.phy-astr.gsu.edu/hbasees/Kinetic/shegas.html#c2" TargetMode="External"/><Relationship Id="rId3" Type="http://schemas.openxmlformats.org/officeDocument/2006/relationships/hyperlink" Target="http://hyperphysics.phy-astr.gsu.edu/hbasees/Kinetic/idegas.html#c1" TargetMode="External"/><Relationship Id="rId7" Type="http://schemas.openxmlformats.org/officeDocument/2006/relationships/hyperlink" Target="http://hyperphysics.phy-astr.gsu.edu/hbasees/Kinetic/shegas.html#c3" TargetMode="External"/><Relationship Id="rId2" Type="http://schemas.openxmlformats.org/officeDocument/2006/relationships/hyperlink" Target="http://hyperphysics.phy-astr.gsu.edu/hbasees/Kinetic/shegas.html#c4" TargetMode="External"/><Relationship Id="rId1" Type="http://schemas.openxmlformats.org/officeDocument/2006/relationships/slideLayout" Target="../slideLayouts/slideLayout7.xml"/><Relationship Id="rId6" Type="http://schemas.openxmlformats.org/officeDocument/2006/relationships/hyperlink" Target="http://hyperphysics.phy-astr.gsu.edu/hbasees/Kinetic/kintem.html#c1" TargetMode="External"/><Relationship Id="rId5" Type="http://schemas.openxmlformats.org/officeDocument/2006/relationships/hyperlink" Target="http://hyperphysics.phy-astr.gsu.edu/hbasees/Kinetic/ktcon.html#c1" TargetMode="External"/><Relationship Id="rId4" Type="http://schemas.openxmlformats.org/officeDocument/2006/relationships/hyperlink" Target="http://hyperphysics.phy-astr.gsu.edu/hbasees/Kinetic/eqpar.html#c3"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hyperphysics.phy-astr.gsu.edu/hbasees/Kinetic/shegas.html#c1" TargetMode="External"/><Relationship Id="rId1" Type="http://schemas.openxmlformats.org/officeDocument/2006/relationships/slideLayout" Target="../slideLayouts/slideLayout7.xml"/><Relationship Id="rId5" Type="http://schemas.openxmlformats.org/officeDocument/2006/relationships/image" Target="../media/image5.gif"/><Relationship Id="rId4" Type="http://schemas.openxmlformats.org/officeDocument/2006/relationships/hyperlink" Target="http://hyperphysics.phy-astr.gsu.edu/hbasees/thermo/firlaw.html#c1"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hyperphysics.phy-astr.gsu.edu/hbasees/Kinetic/idegas.html#c1" TargetMode="External"/><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gif"/><Relationship Id="rId4" Type="http://schemas.openxmlformats.org/officeDocument/2006/relationships/hyperlink" Target="http://hyperphysics.phy-astr.gsu.edu/hbasees/Kinetic/shegas.html#c2"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hyperphysics.phy-astr.gsu.edu/hbasees/Kinetic/shegas.html#c5"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7300BDA9-D304-4F1F-B7E6-FBFA8F02C7A9}"/>
              </a:ext>
            </a:extLst>
          </p:cNvPr>
          <p:cNvSpPr>
            <a:spLocks noGrp="1"/>
          </p:cNvSpPr>
          <p:nvPr>
            <p:ph type="ctrTitle"/>
          </p:nvPr>
        </p:nvSpPr>
        <p:spPr>
          <a:xfrm>
            <a:off x="4187505" y="350540"/>
            <a:ext cx="4572001" cy="472691"/>
          </a:xfrm>
        </p:spPr>
        <p:txBody>
          <a:bodyPr>
            <a:normAutofit/>
          </a:bodyPr>
          <a:lstStyle/>
          <a:p>
            <a:r>
              <a:rPr lang="es-MX" sz="1800" b="1" dirty="0">
                <a:solidFill>
                  <a:srgbClr val="002060"/>
                </a:solidFill>
              </a:rPr>
              <a:t>"Año de la Universalización de la Salud "</a:t>
            </a:r>
            <a:endParaRPr lang="es-PE" sz="1800" dirty="0">
              <a:solidFill>
                <a:srgbClr val="002060"/>
              </a:solidFill>
            </a:endParaRPr>
          </a:p>
        </p:txBody>
      </p:sp>
      <p:sp>
        <p:nvSpPr>
          <p:cNvPr id="3" name="Subtítulo 2">
            <a:extLst>
              <a:ext uri="{FF2B5EF4-FFF2-40B4-BE49-F238E27FC236}">
                <a16:creationId xmlns:a16="http://schemas.microsoft.com/office/drawing/2014/main" id="{0058A534-F439-4C4A-9A66-696A875EB8A9}"/>
              </a:ext>
            </a:extLst>
          </p:cNvPr>
          <p:cNvSpPr>
            <a:spLocks noGrp="1"/>
          </p:cNvSpPr>
          <p:nvPr>
            <p:ph type="subTitle" idx="1"/>
          </p:nvPr>
        </p:nvSpPr>
        <p:spPr>
          <a:xfrm>
            <a:off x="2739379" y="1996842"/>
            <a:ext cx="7602355" cy="4861158"/>
          </a:xfrm>
        </p:spPr>
        <p:txBody>
          <a:bodyPr>
            <a:normAutofit fontScale="85000" lnSpcReduction="20000"/>
          </a:bodyPr>
          <a:lstStyle/>
          <a:p>
            <a:pPr algn="ctr"/>
            <a:r>
              <a:rPr lang="es-MX" b="1" u="sng" dirty="0">
                <a:solidFill>
                  <a:srgbClr val="002060"/>
                </a:solidFill>
                <a:effectLst>
                  <a:outerShdw dist="38100" dir="2700000" algn="tl">
                    <a:schemeClr val="accent2"/>
                  </a:outerShdw>
                </a:effectLst>
                <a:latin typeface="Arial Black" panose="020B0A04020102020204" pitchFamily="34" charset="0"/>
              </a:rPr>
              <a:t>FACULTAD DE ING. MECANICA  Y  ELECTRICA</a:t>
            </a:r>
            <a:endParaRPr lang="es-PE" dirty="0">
              <a:solidFill>
                <a:srgbClr val="002060"/>
              </a:solidFill>
              <a:latin typeface="Arial Black" panose="020B0A04020102020204" pitchFamily="34" charset="0"/>
            </a:endParaRPr>
          </a:p>
          <a:p>
            <a:pPr algn="l"/>
            <a:r>
              <a:rPr lang="es-MX" b="1" dirty="0">
                <a:latin typeface="Arial Black" panose="020B0A04020102020204" pitchFamily="34" charset="0"/>
              </a:rPr>
              <a:t>                                </a:t>
            </a:r>
            <a:endParaRPr lang="es-PE" dirty="0">
              <a:latin typeface="Arial Black" panose="020B0A04020102020204" pitchFamily="34" charset="0"/>
            </a:endParaRPr>
          </a:p>
          <a:p>
            <a:pPr algn="l"/>
            <a:r>
              <a:rPr lang="es-MX" b="1" dirty="0">
                <a:latin typeface="Arial Black" panose="020B0A04020102020204" pitchFamily="34" charset="0"/>
              </a:rPr>
              <a:t>                                </a:t>
            </a:r>
          </a:p>
          <a:p>
            <a:pPr algn="l"/>
            <a:r>
              <a:rPr lang="es-MX" b="1" dirty="0">
                <a:solidFill>
                  <a:srgbClr val="002060"/>
                </a:solidFill>
                <a:latin typeface="Arial Black" panose="020B0A04020102020204" pitchFamily="34" charset="0"/>
              </a:rPr>
              <a:t>ASIGNATURA:   </a:t>
            </a:r>
            <a:r>
              <a:rPr lang="es-MX" b="1" dirty="0">
                <a:latin typeface="Arial Black" panose="020B0A04020102020204" pitchFamily="34" charset="0"/>
              </a:rPr>
              <a:t>MECANICA APLICADA</a:t>
            </a:r>
            <a:endParaRPr lang="es-PE" dirty="0">
              <a:latin typeface="Arial Black" panose="020B0A04020102020204" pitchFamily="34" charset="0"/>
            </a:endParaRPr>
          </a:p>
          <a:p>
            <a:pPr algn="l"/>
            <a:r>
              <a:rPr lang="es-MX" dirty="0">
                <a:latin typeface="Arial Black" panose="020B0A04020102020204" pitchFamily="34" charset="0"/>
              </a:rPr>
              <a:t>                                             </a:t>
            </a:r>
            <a:endParaRPr lang="es-PE" dirty="0">
              <a:latin typeface="Arial Black" panose="020B0A04020102020204" pitchFamily="34" charset="0"/>
            </a:endParaRPr>
          </a:p>
          <a:p>
            <a:r>
              <a:rPr lang="es-MX" b="1" dirty="0">
                <a:solidFill>
                  <a:srgbClr val="002060"/>
                </a:solidFill>
                <a:latin typeface="Arial Black" panose="020B0A04020102020204" pitchFamily="34" charset="0"/>
              </a:rPr>
              <a:t>TEMA : </a:t>
            </a:r>
            <a:r>
              <a:rPr lang="es-MX" b="1" dirty="0">
                <a:latin typeface="Arial Black" panose="020B0A04020102020204" pitchFamily="34" charset="0"/>
              </a:rPr>
              <a:t>PROPEDADES MICROSCOPICAS DE UN GAS,</a:t>
            </a:r>
            <a:br>
              <a:rPr lang="es-MX" b="1" dirty="0">
                <a:latin typeface="Arial Black" panose="020B0A04020102020204" pitchFamily="34" charset="0"/>
              </a:rPr>
            </a:br>
            <a:r>
              <a:rPr lang="es-MX" b="1" dirty="0">
                <a:latin typeface="Arial Black" panose="020B0A04020102020204" pitchFamily="34" charset="0"/>
              </a:rPr>
              <a:t>              CALORES ESPECIFICOS DE LOS GASES PERFECTOS </a:t>
            </a:r>
            <a:endParaRPr lang="es-PE" dirty="0">
              <a:latin typeface="Arial Black" panose="020B0A04020102020204" pitchFamily="34" charset="0"/>
            </a:endParaRPr>
          </a:p>
          <a:p>
            <a:pPr algn="l"/>
            <a:endParaRPr lang="es-PE" dirty="0">
              <a:latin typeface="Arial Black" panose="020B0A04020102020204" pitchFamily="34" charset="0"/>
            </a:endParaRPr>
          </a:p>
          <a:p>
            <a:r>
              <a:rPr lang="es-MX" b="1" dirty="0">
                <a:solidFill>
                  <a:srgbClr val="002060"/>
                </a:solidFill>
                <a:latin typeface="Arial Black" panose="020B0A04020102020204" pitchFamily="34" charset="0"/>
              </a:rPr>
              <a:t>DOCENTE: </a:t>
            </a:r>
            <a:r>
              <a:rPr lang="es-MX" b="1" dirty="0">
                <a:latin typeface="Arial Black" panose="020B0A04020102020204" pitchFamily="34" charset="0"/>
              </a:rPr>
              <a:t>ROMAN MUNIVE, WILDER ENRIQUE</a:t>
            </a:r>
            <a:endParaRPr lang="es-PE" dirty="0">
              <a:latin typeface="Arial Black" panose="020B0A04020102020204" pitchFamily="34" charset="0"/>
            </a:endParaRPr>
          </a:p>
          <a:p>
            <a:r>
              <a:rPr lang="es-MX" b="1" dirty="0">
                <a:solidFill>
                  <a:srgbClr val="002060"/>
                </a:solidFill>
                <a:latin typeface="Arial Black" panose="020B0A04020102020204" pitchFamily="34" charset="0"/>
              </a:rPr>
              <a:t>ALUMNO:   </a:t>
            </a:r>
            <a:r>
              <a:rPr lang="es-MX" b="1" dirty="0">
                <a:latin typeface="Arial Black" panose="020B0A04020102020204" pitchFamily="34" charset="0"/>
              </a:rPr>
              <a:t>PALOMINO CCANTO GLEVER LUIS</a:t>
            </a:r>
            <a:br>
              <a:rPr lang="es-MX" b="1" dirty="0">
                <a:solidFill>
                  <a:srgbClr val="002060"/>
                </a:solidFill>
                <a:latin typeface="Arial Black" panose="020B0A04020102020204" pitchFamily="34" charset="0"/>
              </a:rPr>
            </a:br>
            <a:r>
              <a:rPr lang="es-MX" b="1" dirty="0">
                <a:solidFill>
                  <a:srgbClr val="002060"/>
                </a:solidFill>
                <a:latin typeface="Arial Black" panose="020B0A04020102020204" pitchFamily="34" charset="0"/>
              </a:rPr>
              <a:t>                   </a:t>
            </a:r>
            <a:r>
              <a:rPr lang="es-MX" b="1" dirty="0">
                <a:latin typeface="Arial Black" panose="020B0A04020102020204" pitchFamily="34" charset="0"/>
              </a:rPr>
              <a:t>PINCOS RAMOS HIPOITO</a:t>
            </a:r>
            <a:br>
              <a:rPr lang="es-MX" b="1" dirty="0">
                <a:latin typeface="Arial Black" panose="020B0A04020102020204" pitchFamily="34" charset="0"/>
              </a:rPr>
            </a:br>
            <a:r>
              <a:rPr lang="es-MX" b="1" dirty="0">
                <a:latin typeface="Arial Black" panose="020B0A04020102020204" pitchFamily="34" charset="0"/>
              </a:rPr>
              <a:t>                   OBREGON ANGULO JUAN DANIEL</a:t>
            </a:r>
            <a:br>
              <a:rPr lang="es-MX" b="1" dirty="0">
                <a:latin typeface="Arial Black" panose="020B0A04020102020204" pitchFamily="34" charset="0"/>
              </a:rPr>
            </a:br>
            <a:r>
              <a:rPr lang="es-MX" b="1" dirty="0">
                <a:latin typeface="Arial Black" panose="020B0A04020102020204" pitchFamily="34" charset="0"/>
              </a:rPr>
              <a:t>                   ALCA SALDAÑA,DANIEL EDILBERTO</a:t>
            </a:r>
            <a:br>
              <a:rPr lang="es-MX" b="1" dirty="0">
                <a:latin typeface="Arial Black" panose="020B0A04020102020204" pitchFamily="34" charset="0"/>
              </a:rPr>
            </a:br>
            <a:r>
              <a:rPr lang="es-MX" b="1" dirty="0">
                <a:latin typeface="Arial Black" panose="020B0A04020102020204" pitchFamily="34" charset="0"/>
              </a:rPr>
              <a:t>                   ALFARO AROZCO MICHAEL</a:t>
            </a:r>
          </a:p>
          <a:p>
            <a:pPr algn="l"/>
            <a:r>
              <a:rPr lang="es-PE" dirty="0">
                <a:latin typeface="Arial Black" panose="020B0A04020102020204" pitchFamily="34" charset="0"/>
              </a:rPr>
              <a:t>               </a:t>
            </a:r>
          </a:p>
          <a:p>
            <a:pPr algn="l"/>
            <a:r>
              <a:rPr lang="es-MX" b="1" dirty="0">
                <a:latin typeface="Arial Black" panose="020B0A04020102020204" pitchFamily="34" charset="0"/>
              </a:rPr>
              <a:t> </a:t>
            </a:r>
            <a:endParaRPr lang="es-PE" dirty="0">
              <a:latin typeface="Arial Black" panose="020B0A04020102020204" pitchFamily="34" charset="0"/>
            </a:endParaRPr>
          </a:p>
          <a:p>
            <a:pPr algn="l"/>
            <a:r>
              <a:rPr lang="es-MX" b="1" dirty="0">
                <a:solidFill>
                  <a:srgbClr val="002060"/>
                </a:solidFill>
                <a:latin typeface="Arial Black" panose="020B0A04020102020204" pitchFamily="34" charset="0"/>
              </a:rPr>
              <a:t>CICLO:</a:t>
            </a:r>
            <a:r>
              <a:rPr lang="es-MX" dirty="0">
                <a:solidFill>
                  <a:srgbClr val="002060"/>
                </a:solidFill>
                <a:latin typeface="Arial Black" panose="020B0A04020102020204" pitchFamily="34" charset="0"/>
              </a:rPr>
              <a:t>   </a:t>
            </a:r>
            <a:r>
              <a:rPr lang="es-MX" b="1" dirty="0">
                <a:latin typeface="Arial Black" panose="020B0A04020102020204" pitchFamily="34" charset="0"/>
              </a:rPr>
              <a:t>IME-III</a:t>
            </a:r>
            <a:endParaRPr lang="es-PE" dirty="0">
              <a:latin typeface="Arial Black" panose="020B0A04020102020204" pitchFamily="34" charset="0"/>
            </a:endParaRPr>
          </a:p>
          <a:p>
            <a:endParaRPr lang="es-PE" dirty="0"/>
          </a:p>
        </p:txBody>
      </p:sp>
      <p:pic>
        <p:nvPicPr>
          <p:cNvPr id="4" name="Imagen 3" descr="Resultado de imagen para logo de san luis gonzaga">
            <a:extLst>
              <a:ext uri="{FF2B5EF4-FFF2-40B4-BE49-F238E27FC236}">
                <a16:creationId xmlns:a16="http://schemas.microsoft.com/office/drawing/2014/main" id="{79F4CE11-58EE-4E18-B713-31A0C5C6BF1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40357" y="350540"/>
            <a:ext cx="1395621" cy="1646302"/>
          </a:xfrm>
          <a:prstGeom prst="rect">
            <a:avLst/>
          </a:prstGeom>
          <a:noFill/>
          <a:ln>
            <a:noFill/>
          </a:ln>
        </p:spPr>
      </p:pic>
      <p:pic>
        <p:nvPicPr>
          <p:cNvPr id="5" name="Imagen 4" descr="Resultado de imagen para ingenieria mecanica electrica san luis gonzaga de ica">
            <a:extLst>
              <a:ext uri="{FF2B5EF4-FFF2-40B4-BE49-F238E27FC236}">
                <a16:creationId xmlns:a16="http://schemas.microsoft.com/office/drawing/2014/main" id="{A935C173-2107-438B-A32E-F44A9E8FBBF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661028" y="208873"/>
            <a:ext cx="1690577" cy="1552686"/>
          </a:xfrm>
          <a:prstGeom prst="rect">
            <a:avLst/>
          </a:prstGeom>
          <a:noFill/>
          <a:ln>
            <a:noFill/>
          </a:ln>
        </p:spPr>
      </p:pic>
    </p:spTree>
    <p:extLst>
      <p:ext uri="{BB962C8B-B14F-4D97-AF65-F5344CB8AC3E}">
        <p14:creationId xmlns:p14="http://schemas.microsoft.com/office/powerpoint/2010/main" val="3571979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469F1195-27FE-463F-803B-CA701E9C30D1}"/>
              </a:ext>
            </a:extLst>
          </p:cNvPr>
          <p:cNvSpPr/>
          <p:nvPr/>
        </p:nvSpPr>
        <p:spPr>
          <a:xfrm>
            <a:off x="3205484" y="320830"/>
            <a:ext cx="4570418" cy="523220"/>
          </a:xfrm>
          <a:prstGeom prst="rect">
            <a:avLst/>
          </a:prstGeom>
        </p:spPr>
        <p:txBody>
          <a:bodyPr wrap="none">
            <a:spAutoFit/>
          </a:bodyPr>
          <a:lstStyle/>
          <a:p>
            <a:pPr algn="ctr"/>
            <a:r>
              <a:rPr lang="es-ES" sz="2800" b="1" dirty="0">
                <a:solidFill>
                  <a:srgbClr val="0070C0"/>
                </a:solidFill>
                <a:latin typeface="Times New Roman" panose="02020603050405020304" pitchFamily="18" charset="0"/>
                <a:ea typeface="Times New Roman" panose="02020603050405020304" pitchFamily="18" charset="0"/>
              </a:rPr>
              <a:t>Calores Específicos de Gases</a:t>
            </a:r>
            <a:endParaRPr lang="es-PE" sz="2800" b="1" dirty="0">
              <a:solidFill>
                <a:srgbClr val="0070C0"/>
              </a:solidFill>
              <a:effectLst/>
              <a:latin typeface="Times New Roman" panose="02020603050405020304" pitchFamily="18" charset="0"/>
              <a:ea typeface="Times New Roman" panose="02020603050405020304" pitchFamily="18" charset="0"/>
            </a:endParaRPr>
          </a:p>
        </p:txBody>
      </p:sp>
      <p:sp>
        <p:nvSpPr>
          <p:cNvPr id="3" name="CuadroTexto 2">
            <a:extLst>
              <a:ext uri="{FF2B5EF4-FFF2-40B4-BE49-F238E27FC236}">
                <a16:creationId xmlns:a16="http://schemas.microsoft.com/office/drawing/2014/main" id="{451E65AD-FA80-432C-B0EE-73B7809BD396}"/>
              </a:ext>
            </a:extLst>
          </p:cNvPr>
          <p:cNvSpPr txBox="1"/>
          <p:nvPr/>
        </p:nvSpPr>
        <p:spPr>
          <a:xfrm>
            <a:off x="1751527" y="1004552"/>
            <a:ext cx="8229600" cy="4616648"/>
          </a:xfrm>
          <a:prstGeom prst="rect">
            <a:avLst/>
          </a:prstGeom>
          <a:noFill/>
        </p:spPr>
        <p:txBody>
          <a:bodyPr wrap="square" rtlCol="0">
            <a:spAutoFit/>
          </a:bodyPr>
          <a:lstStyle/>
          <a:p>
            <a:r>
              <a:rPr lang="es-PE" dirty="0"/>
              <a:t>Los calores específicos de gases se expresan normalmente como </a:t>
            </a:r>
            <a:r>
              <a:rPr lang="es-PE" dirty="0">
                <a:hlinkClick r:id="rId2">
                  <a:extLst>
                    <a:ext uri="{A12FA001-AC4F-418D-AE19-62706E023703}">
                      <ahyp:hlinkClr xmlns:ahyp="http://schemas.microsoft.com/office/drawing/2018/hyperlinkcolor" val="tx"/>
                    </a:ext>
                  </a:extLst>
                </a:hlinkClick>
              </a:rPr>
              <a:t>calores específicos molares</a:t>
            </a:r>
            <a:r>
              <a:rPr lang="es-PE" dirty="0"/>
              <a:t>. En un </a:t>
            </a:r>
            <a:r>
              <a:rPr lang="es-PE" dirty="0">
                <a:hlinkClick r:id="rId3">
                  <a:extLst>
                    <a:ext uri="{A12FA001-AC4F-418D-AE19-62706E023703}">
                      <ahyp:hlinkClr xmlns:ahyp="http://schemas.microsoft.com/office/drawing/2018/hyperlinkcolor" val="tx"/>
                    </a:ext>
                  </a:extLst>
                </a:hlinkClick>
              </a:rPr>
              <a:t>gas ideal</a:t>
            </a:r>
            <a:r>
              <a:rPr lang="es-PE" dirty="0"/>
              <a:t> monoatómico, la </a:t>
            </a:r>
            <a:r>
              <a:rPr lang="es-PE" dirty="0">
                <a:hlinkClick r:id="rId4">
                  <a:extLst>
                    <a:ext uri="{A12FA001-AC4F-418D-AE19-62706E023703}">
                      <ahyp:hlinkClr xmlns:ahyp="http://schemas.microsoft.com/office/drawing/2018/hyperlinkcolor" val="tx"/>
                    </a:ext>
                  </a:extLst>
                </a:hlinkClick>
              </a:rPr>
              <a:t>energía interna</a:t>
            </a:r>
            <a:r>
              <a:rPr lang="es-PE" dirty="0"/>
              <a:t> está toda ella en forma de energía cinética, y la </a:t>
            </a:r>
            <a:r>
              <a:rPr lang="es-PE" dirty="0">
                <a:hlinkClick r:id="rId5">
                  <a:extLst>
                    <a:ext uri="{A12FA001-AC4F-418D-AE19-62706E023703}">
                      <ahyp:hlinkClr xmlns:ahyp="http://schemas.microsoft.com/office/drawing/2018/hyperlinkcolor" val="tx"/>
                    </a:ext>
                  </a:extLst>
                </a:hlinkClick>
              </a:rPr>
              <a:t>teoría cinética</a:t>
            </a:r>
            <a:r>
              <a:rPr lang="es-PE" dirty="0"/>
              <a:t> proporciona la expresión de esa energía, respecto de la </a:t>
            </a:r>
            <a:r>
              <a:rPr lang="es-PE" dirty="0">
                <a:hlinkClick r:id="rId6">
                  <a:extLst>
                    <a:ext uri="{A12FA001-AC4F-418D-AE19-62706E023703}">
                      <ahyp:hlinkClr xmlns:ahyp="http://schemas.microsoft.com/office/drawing/2018/hyperlinkcolor" val="tx"/>
                    </a:ext>
                  </a:extLst>
                </a:hlinkClick>
              </a:rPr>
              <a:t>temperatura cinética</a:t>
            </a:r>
            <a:r>
              <a:rPr lang="es-PE" dirty="0"/>
              <a:t>. La expresión de la energía cinética</a:t>
            </a:r>
          </a:p>
          <a:p>
            <a:pPr algn="ctr"/>
            <a:endParaRPr lang="es-ES" sz="2400" b="1" dirty="0">
              <a:latin typeface="Times New Roman" panose="02020603050405020304" pitchFamily="18" charset="0"/>
              <a:ea typeface="Times New Roman" panose="02020603050405020304" pitchFamily="18" charset="0"/>
            </a:endParaRPr>
          </a:p>
          <a:p>
            <a:pPr algn="ctr"/>
            <a:endParaRPr lang="es-ES" sz="2400" b="1" dirty="0">
              <a:latin typeface="Times New Roman" panose="02020603050405020304" pitchFamily="18" charset="0"/>
              <a:ea typeface="Times New Roman" panose="02020603050405020304" pitchFamily="18" charset="0"/>
            </a:endParaRPr>
          </a:p>
          <a:p>
            <a:pPr algn="ctr"/>
            <a:r>
              <a:rPr lang="es-ES" sz="2400" b="1" dirty="0">
                <a:solidFill>
                  <a:srgbClr val="0070C0"/>
                </a:solidFill>
                <a:latin typeface="Times New Roman" panose="02020603050405020304" pitchFamily="18" charset="0"/>
                <a:ea typeface="Times New Roman" panose="02020603050405020304" pitchFamily="18" charset="0"/>
              </a:rPr>
              <a:t>Tipos de calor especifico</a:t>
            </a:r>
          </a:p>
          <a:p>
            <a:pPr algn="ctr"/>
            <a:endParaRPr lang="es-ES" sz="2400" b="1" dirty="0">
              <a:latin typeface="Times New Roman" panose="02020603050405020304" pitchFamily="18" charset="0"/>
              <a:ea typeface="Times New Roman" panose="02020603050405020304" pitchFamily="18" charset="0"/>
            </a:endParaRPr>
          </a:p>
          <a:p>
            <a:pPr marL="342900" indent="-342900" algn="ctr">
              <a:buFont typeface="Wingdings" panose="05000000000000000000" pitchFamily="2" charset="2"/>
              <a:buChar char="Ø"/>
            </a:pPr>
            <a:r>
              <a:rPr lang="es-ES" sz="2400" b="1" dirty="0">
                <a:latin typeface="Times New Roman" panose="02020603050405020304" pitchFamily="18" charset="0"/>
                <a:ea typeface="Times New Roman" panose="02020603050405020304" pitchFamily="18" charset="0"/>
              </a:rPr>
              <a:t>CV            Calor  especifico a volumen constante</a:t>
            </a:r>
          </a:p>
          <a:p>
            <a:pPr marL="342900" indent="-342900" algn="ctr">
              <a:buFont typeface="Wingdings" panose="05000000000000000000" pitchFamily="2" charset="2"/>
              <a:buChar char="Ø"/>
            </a:pPr>
            <a:r>
              <a:rPr lang="es-ES" sz="2400" b="1" dirty="0">
                <a:latin typeface="Times New Roman" panose="02020603050405020304" pitchFamily="18" charset="0"/>
                <a:ea typeface="Times New Roman" panose="02020603050405020304" pitchFamily="18" charset="0"/>
              </a:rPr>
              <a:t>CP            Calor  especifico a volumen constante</a:t>
            </a:r>
            <a:endParaRPr lang="es-PE" sz="2400" b="1" dirty="0">
              <a:latin typeface="Times New Roman" panose="02020603050405020304" pitchFamily="18" charset="0"/>
              <a:ea typeface="Times New Roman" panose="02020603050405020304" pitchFamily="18" charset="0"/>
            </a:endParaRPr>
          </a:p>
          <a:p>
            <a:pPr marL="342900" indent="-342900" algn="ctr">
              <a:buFont typeface="Wingdings" panose="05000000000000000000" pitchFamily="2" charset="2"/>
              <a:buChar char="Ø"/>
            </a:pPr>
            <a:endParaRPr lang="es-PE" sz="2400" b="1" dirty="0">
              <a:latin typeface="Times New Roman" panose="02020603050405020304" pitchFamily="18" charset="0"/>
              <a:ea typeface="Times New Roman" panose="02020603050405020304" pitchFamily="18" charset="0"/>
            </a:endParaRPr>
          </a:p>
          <a:p>
            <a:endParaRPr lang="es-PE" dirty="0"/>
          </a:p>
          <a:p>
            <a:endParaRPr lang="es-PE" dirty="0"/>
          </a:p>
        </p:txBody>
      </p:sp>
      <p:grpSp>
        <p:nvGrpSpPr>
          <p:cNvPr id="6" name="Grupo 5">
            <a:extLst>
              <a:ext uri="{FF2B5EF4-FFF2-40B4-BE49-F238E27FC236}">
                <a16:creationId xmlns:a16="http://schemas.microsoft.com/office/drawing/2014/main" id="{6FB5CCF1-954A-4B20-85FB-81A8FC18BF42}"/>
              </a:ext>
            </a:extLst>
          </p:cNvPr>
          <p:cNvGrpSpPr>
            <a:grpSpLocks/>
          </p:cNvGrpSpPr>
          <p:nvPr/>
        </p:nvGrpSpPr>
        <p:grpSpPr bwMode="auto">
          <a:xfrm>
            <a:off x="3609841" y="4681162"/>
            <a:ext cx="5410200" cy="1524000"/>
            <a:chOff x="0" y="0"/>
            <a:chExt cx="8625" cy="2475"/>
          </a:xfrm>
        </p:grpSpPr>
        <p:sp>
          <p:nvSpPr>
            <p:cNvPr id="7" name="Rectangle 6">
              <a:hlinkClick r:id="rId7"/>
              <a:extLst>
                <a:ext uri="{FF2B5EF4-FFF2-40B4-BE49-F238E27FC236}">
                  <a16:creationId xmlns:a16="http://schemas.microsoft.com/office/drawing/2014/main" id="{59C220CB-2A42-45D0-AB9D-E31CA43D0262}"/>
                </a:ext>
              </a:extLst>
            </p:cNvPr>
            <p:cNvSpPr>
              <a:spLocks noChangeArrowheads="1"/>
            </p:cNvSpPr>
            <p:nvPr/>
          </p:nvSpPr>
          <p:spPr bwMode="auto">
            <a:xfrm>
              <a:off x="0" y="1365"/>
              <a:ext cx="8625" cy="1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s-PE"/>
            </a:p>
          </p:txBody>
        </p:sp>
        <p:sp>
          <p:nvSpPr>
            <p:cNvPr id="8" name="Rectangle 7">
              <a:hlinkClick r:id="rId8"/>
              <a:extLst>
                <a:ext uri="{FF2B5EF4-FFF2-40B4-BE49-F238E27FC236}">
                  <a16:creationId xmlns:a16="http://schemas.microsoft.com/office/drawing/2014/main" id="{8A0E5113-9DDC-49CA-B86C-80B4C76A2983}"/>
                </a:ext>
              </a:extLst>
            </p:cNvPr>
            <p:cNvSpPr>
              <a:spLocks noChangeArrowheads="1"/>
            </p:cNvSpPr>
            <p:nvPr/>
          </p:nvSpPr>
          <p:spPr bwMode="auto">
            <a:xfrm>
              <a:off x="0" y="0"/>
              <a:ext cx="8625" cy="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s-PE"/>
            </a:p>
          </p:txBody>
        </p:sp>
      </p:grpSp>
      <p:cxnSp>
        <p:nvCxnSpPr>
          <p:cNvPr id="5" name="Conector recto de flecha 4">
            <a:extLst>
              <a:ext uri="{FF2B5EF4-FFF2-40B4-BE49-F238E27FC236}">
                <a16:creationId xmlns:a16="http://schemas.microsoft.com/office/drawing/2014/main" id="{A762D38F-23CA-472A-9E95-8BBC4682726F}"/>
              </a:ext>
            </a:extLst>
          </p:cNvPr>
          <p:cNvCxnSpPr/>
          <p:nvPr/>
        </p:nvCxnSpPr>
        <p:spPr>
          <a:xfrm>
            <a:off x="3496679" y="4359349"/>
            <a:ext cx="723014"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Conector recto de flecha 9">
            <a:extLst>
              <a:ext uri="{FF2B5EF4-FFF2-40B4-BE49-F238E27FC236}">
                <a16:creationId xmlns:a16="http://schemas.microsoft.com/office/drawing/2014/main" id="{63FE1275-1CCF-4FAE-98FE-8061C47C9B80}"/>
              </a:ext>
            </a:extLst>
          </p:cNvPr>
          <p:cNvCxnSpPr/>
          <p:nvPr/>
        </p:nvCxnSpPr>
        <p:spPr>
          <a:xfrm>
            <a:off x="3496679" y="4681162"/>
            <a:ext cx="639386"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04229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BF1B4EE0-219C-44E9-9DC3-89833A798EB9}"/>
              </a:ext>
            </a:extLst>
          </p:cNvPr>
          <p:cNvPicPr>
            <a:picLocks noChangeAspect="1"/>
          </p:cNvPicPr>
          <p:nvPr/>
        </p:nvPicPr>
        <p:blipFill rotWithShape="1">
          <a:blip r:embed="rId2"/>
          <a:srcRect l="12645" t="47160" r="60233" b="23473"/>
          <a:stretch/>
        </p:blipFill>
        <p:spPr>
          <a:xfrm>
            <a:off x="1328950" y="1396353"/>
            <a:ext cx="7283422" cy="423890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
        <p:nvSpPr>
          <p:cNvPr id="3" name="CuadroTexto 2">
            <a:extLst>
              <a:ext uri="{FF2B5EF4-FFF2-40B4-BE49-F238E27FC236}">
                <a16:creationId xmlns:a16="http://schemas.microsoft.com/office/drawing/2014/main" id="{7D090AA5-C3AA-45DB-A874-89E34FB519C4}"/>
              </a:ext>
            </a:extLst>
          </p:cNvPr>
          <p:cNvSpPr txBox="1"/>
          <p:nvPr/>
        </p:nvSpPr>
        <p:spPr>
          <a:xfrm>
            <a:off x="1796902" y="329609"/>
            <a:ext cx="2307265" cy="369332"/>
          </a:xfrm>
          <a:prstGeom prst="rect">
            <a:avLst/>
          </a:prstGeom>
          <a:noFill/>
        </p:spPr>
        <p:txBody>
          <a:bodyPr wrap="square" rtlCol="0">
            <a:spAutoFit/>
          </a:bodyPr>
          <a:lstStyle/>
          <a:p>
            <a:r>
              <a:rPr lang="es-PE" dirty="0"/>
              <a:t>EJEMPLO</a:t>
            </a:r>
          </a:p>
        </p:txBody>
      </p:sp>
    </p:spTree>
    <p:extLst>
      <p:ext uri="{BB962C8B-B14F-4D97-AF65-F5344CB8AC3E}">
        <p14:creationId xmlns:p14="http://schemas.microsoft.com/office/powerpoint/2010/main" val="334739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A5791A9C-5695-44B6-9015-C5EEC014BE46}"/>
              </a:ext>
            </a:extLst>
          </p:cNvPr>
          <p:cNvSpPr/>
          <p:nvPr/>
        </p:nvSpPr>
        <p:spPr>
          <a:xfrm>
            <a:off x="3587983" y="333709"/>
            <a:ext cx="3831177" cy="369332"/>
          </a:xfrm>
          <a:prstGeom prst="rect">
            <a:avLst/>
          </a:prstGeom>
        </p:spPr>
        <p:txBody>
          <a:bodyPr wrap="none">
            <a:spAutoFit/>
          </a:bodyPr>
          <a:lstStyle/>
          <a:p>
            <a:pPr algn="ctr"/>
            <a:r>
              <a:rPr lang="es-ES" b="1" dirty="0">
                <a:latin typeface="Times New Roman" panose="02020603050405020304" pitchFamily="18" charset="0"/>
                <a:ea typeface="Times New Roman" panose="02020603050405020304" pitchFamily="18" charset="0"/>
              </a:rPr>
              <a:t>Calor Específico a Presión Constante</a:t>
            </a:r>
            <a:endParaRPr lang="es-PE" sz="3200" b="1" dirty="0">
              <a:effectLst/>
              <a:latin typeface="Times New Roman" panose="02020603050405020304" pitchFamily="18" charset="0"/>
              <a:ea typeface="Times New Roman" panose="02020603050405020304" pitchFamily="18" charset="0"/>
            </a:endParaRPr>
          </a:p>
        </p:txBody>
      </p:sp>
      <p:sp>
        <p:nvSpPr>
          <p:cNvPr id="21" name="CuadroTexto 20">
            <a:extLst>
              <a:ext uri="{FF2B5EF4-FFF2-40B4-BE49-F238E27FC236}">
                <a16:creationId xmlns:a16="http://schemas.microsoft.com/office/drawing/2014/main" id="{F96E2364-C38E-4624-A895-FD0E3863AA85}"/>
              </a:ext>
            </a:extLst>
          </p:cNvPr>
          <p:cNvSpPr txBox="1"/>
          <p:nvPr/>
        </p:nvSpPr>
        <p:spPr>
          <a:xfrm>
            <a:off x="1030310" y="1957590"/>
            <a:ext cx="2846231" cy="923330"/>
          </a:xfrm>
          <a:prstGeom prst="rect">
            <a:avLst/>
          </a:prstGeom>
          <a:noFill/>
        </p:spPr>
        <p:txBody>
          <a:bodyPr wrap="square" rtlCol="0">
            <a:spAutoFit/>
          </a:bodyPr>
          <a:lstStyle/>
          <a:p>
            <a:r>
              <a:rPr lang="es-PE" dirty="0"/>
              <a:t>El </a:t>
            </a:r>
            <a:r>
              <a:rPr lang="es-PE" dirty="0">
                <a:hlinkClick r:id="rId2"/>
              </a:rPr>
              <a:t>calor específico molar</a:t>
            </a:r>
            <a:r>
              <a:rPr lang="es-PE" dirty="0"/>
              <a:t> a presión constante se define por</a:t>
            </a:r>
          </a:p>
        </p:txBody>
      </p:sp>
      <p:pic>
        <p:nvPicPr>
          <p:cNvPr id="34" name="Imagen 33">
            <a:extLst>
              <a:ext uri="{FF2B5EF4-FFF2-40B4-BE49-F238E27FC236}">
                <a16:creationId xmlns:a16="http://schemas.microsoft.com/office/drawing/2014/main" id="{BC783482-CB25-4373-8FB2-71730F324B5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33341" y="3383197"/>
            <a:ext cx="1828800" cy="506730"/>
          </a:xfrm>
          <a:prstGeom prst="rect">
            <a:avLst/>
          </a:prstGeom>
          <a:noFill/>
          <a:ln>
            <a:noFill/>
          </a:ln>
        </p:spPr>
      </p:pic>
      <p:sp>
        <p:nvSpPr>
          <p:cNvPr id="23" name="CuadroTexto 22">
            <a:extLst>
              <a:ext uri="{FF2B5EF4-FFF2-40B4-BE49-F238E27FC236}">
                <a16:creationId xmlns:a16="http://schemas.microsoft.com/office/drawing/2014/main" id="{F0D8CFCB-B803-45A3-B08C-2094862D54AA}"/>
              </a:ext>
            </a:extLst>
          </p:cNvPr>
          <p:cNvSpPr txBox="1"/>
          <p:nvPr/>
        </p:nvSpPr>
        <p:spPr>
          <a:xfrm>
            <a:off x="914400" y="4689261"/>
            <a:ext cx="2266681" cy="369332"/>
          </a:xfrm>
          <a:prstGeom prst="rect">
            <a:avLst/>
          </a:prstGeom>
          <a:noFill/>
        </p:spPr>
        <p:txBody>
          <a:bodyPr wrap="square" rtlCol="0">
            <a:spAutoFit/>
          </a:bodyPr>
          <a:lstStyle/>
          <a:p>
            <a:r>
              <a:rPr lang="es-MX" dirty="0"/>
              <a:t>Presión constante </a:t>
            </a:r>
            <a:endParaRPr lang="es-PE" dirty="0"/>
          </a:p>
        </p:txBody>
      </p:sp>
      <p:cxnSp>
        <p:nvCxnSpPr>
          <p:cNvPr id="25" name="Conector recto de flecha 24">
            <a:extLst>
              <a:ext uri="{FF2B5EF4-FFF2-40B4-BE49-F238E27FC236}">
                <a16:creationId xmlns:a16="http://schemas.microsoft.com/office/drawing/2014/main" id="{A4FE8D23-5E1E-44BA-AD9E-6A9510705CFA}"/>
              </a:ext>
            </a:extLst>
          </p:cNvPr>
          <p:cNvCxnSpPr/>
          <p:nvPr/>
        </p:nvCxnSpPr>
        <p:spPr>
          <a:xfrm>
            <a:off x="2331076" y="3977081"/>
            <a:ext cx="0" cy="6464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ángulo 25">
            <a:extLst>
              <a:ext uri="{FF2B5EF4-FFF2-40B4-BE49-F238E27FC236}">
                <a16:creationId xmlns:a16="http://schemas.microsoft.com/office/drawing/2014/main" id="{F60A1D7E-456E-4079-99EC-7B0C47D83A9C}"/>
              </a:ext>
            </a:extLst>
          </p:cNvPr>
          <p:cNvSpPr/>
          <p:nvPr/>
        </p:nvSpPr>
        <p:spPr>
          <a:xfrm>
            <a:off x="4966952" y="1957590"/>
            <a:ext cx="6096000" cy="671915"/>
          </a:xfrm>
          <a:prstGeom prst="rect">
            <a:avLst/>
          </a:prstGeom>
        </p:spPr>
        <p:txBody>
          <a:bodyPr>
            <a:spAutoFit/>
          </a:bodyPr>
          <a:lstStyle/>
          <a:p>
            <a:pPr>
              <a:lnSpc>
                <a:spcPct val="107000"/>
              </a:lnSpc>
              <a:spcAft>
                <a:spcPts val="800"/>
              </a:spcAft>
            </a:pPr>
            <a:r>
              <a:rPr lang="es-PE" dirty="0">
                <a:latin typeface="Calibri" panose="020F0502020204030204" pitchFamily="34" charset="0"/>
                <a:ea typeface="Calibri" panose="020F0502020204030204" pitchFamily="34" charset="0"/>
                <a:cs typeface="Times New Roman" panose="02020603050405020304" pitchFamily="18" charset="0"/>
              </a:rPr>
              <a:t>La </a:t>
            </a:r>
            <a:r>
              <a:rPr lang="es-PE"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primera ley de la termodinámica</a:t>
            </a:r>
            <a:r>
              <a:rPr lang="es-PE" dirty="0">
                <a:latin typeface="Calibri" panose="020F0502020204030204" pitchFamily="34" charset="0"/>
                <a:ea typeface="Calibri" panose="020F0502020204030204" pitchFamily="34" charset="0"/>
                <a:cs typeface="Times New Roman" panose="02020603050405020304" pitchFamily="18" charset="0"/>
              </a:rPr>
              <a:t> para un proceso a presión constante, se puede poner en la forma</a:t>
            </a:r>
          </a:p>
        </p:txBody>
      </p:sp>
      <p:pic>
        <p:nvPicPr>
          <p:cNvPr id="40" name="Imagen 39">
            <a:extLst>
              <a:ext uri="{FF2B5EF4-FFF2-40B4-BE49-F238E27FC236}">
                <a16:creationId xmlns:a16="http://schemas.microsoft.com/office/drawing/2014/main" id="{387333A0-C36A-47A3-9B54-8A2A51D46E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744665" y="3429000"/>
            <a:ext cx="3348990" cy="473710"/>
          </a:xfrm>
          <a:prstGeom prst="rect">
            <a:avLst/>
          </a:prstGeom>
          <a:noFill/>
          <a:ln>
            <a:noFill/>
          </a:ln>
        </p:spPr>
      </p:pic>
    </p:spTree>
    <p:extLst>
      <p:ext uri="{BB962C8B-B14F-4D97-AF65-F5344CB8AC3E}">
        <p14:creationId xmlns:p14="http://schemas.microsoft.com/office/powerpoint/2010/main" val="3272078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BE6596F3-786B-4EE2-BDAD-007FD08DF551}"/>
              </a:ext>
            </a:extLst>
          </p:cNvPr>
          <p:cNvSpPr/>
          <p:nvPr/>
        </p:nvSpPr>
        <p:spPr>
          <a:xfrm>
            <a:off x="394953" y="530061"/>
            <a:ext cx="6096000" cy="646331"/>
          </a:xfrm>
          <a:prstGeom prst="rect">
            <a:avLst/>
          </a:prstGeom>
        </p:spPr>
        <p:txBody>
          <a:bodyPr>
            <a:spAutoFit/>
          </a:bodyPr>
          <a:lstStyle/>
          <a:p>
            <a:r>
              <a:rPr lang="es-PE" dirty="0">
                <a:latin typeface="Calibri" panose="020F0502020204030204" pitchFamily="34" charset="0"/>
                <a:ea typeface="Calibri" panose="020F0502020204030204" pitchFamily="34" charset="0"/>
                <a:cs typeface="Times New Roman" panose="02020603050405020304" pitchFamily="18" charset="0"/>
              </a:rPr>
              <a:t>De la </a:t>
            </a:r>
            <a:r>
              <a:rPr lang="es-PE"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ley de gas ideal</a:t>
            </a:r>
            <a:r>
              <a:rPr lang="es-PE" dirty="0">
                <a:latin typeface="Calibri" panose="020F0502020204030204" pitchFamily="34" charset="0"/>
                <a:ea typeface="Calibri" panose="020F0502020204030204" pitchFamily="34" charset="0"/>
                <a:cs typeface="Times New Roman" panose="02020603050405020304" pitchFamily="18" charset="0"/>
              </a:rPr>
              <a:t> (PV=</a:t>
            </a:r>
            <a:r>
              <a:rPr lang="es-PE" dirty="0" err="1">
                <a:latin typeface="Calibri" panose="020F0502020204030204" pitchFamily="34" charset="0"/>
                <a:ea typeface="Calibri" panose="020F0502020204030204" pitchFamily="34" charset="0"/>
                <a:cs typeface="Times New Roman" panose="02020603050405020304" pitchFamily="18" charset="0"/>
              </a:rPr>
              <a:t>nRT</a:t>
            </a:r>
            <a:r>
              <a:rPr lang="es-PE" dirty="0">
                <a:latin typeface="Calibri" panose="020F0502020204030204" pitchFamily="34" charset="0"/>
                <a:ea typeface="Calibri" panose="020F0502020204030204" pitchFamily="34" charset="0"/>
                <a:cs typeface="Times New Roman" panose="02020603050405020304" pitchFamily="18" charset="0"/>
              </a:rPr>
              <a:t>) bajo condiciones de presión constante se puede ver que</a:t>
            </a:r>
            <a:endParaRPr lang="es-PE" dirty="0"/>
          </a:p>
        </p:txBody>
      </p:sp>
      <p:pic>
        <p:nvPicPr>
          <p:cNvPr id="3" name="Imagen 2">
            <a:extLst>
              <a:ext uri="{FF2B5EF4-FFF2-40B4-BE49-F238E27FC236}">
                <a16:creationId xmlns:a16="http://schemas.microsoft.com/office/drawing/2014/main" id="{EF57D38F-046A-4AB0-8783-10D6ACD0D0A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94953" y="2048031"/>
            <a:ext cx="4880610" cy="727075"/>
          </a:xfrm>
          <a:prstGeom prst="rect">
            <a:avLst/>
          </a:prstGeom>
          <a:noFill/>
          <a:ln>
            <a:noFill/>
          </a:ln>
        </p:spPr>
      </p:pic>
      <p:cxnSp>
        <p:nvCxnSpPr>
          <p:cNvPr id="5" name="Conector recto de flecha 4">
            <a:extLst>
              <a:ext uri="{FF2B5EF4-FFF2-40B4-BE49-F238E27FC236}">
                <a16:creationId xmlns:a16="http://schemas.microsoft.com/office/drawing/2014/main" id="{851842BB-2592-447D-A1FA-ED9453B95F94}"/>
              </a:ext>
            </a:extLst>
          </p:cNvPr>
          <p:cNvCxnSpPr>
            <a:endCxn id="3" idx="0"/>
          </p:cNvCxnSpPr>
          <p:nvPr/>
        </p:nvCxnSpPr>
        <p:spPr>
          <a:xfrm>
            <a:off x="2835258" y="1287887"/>
            <a:ext cx="0" cy="7601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Rectángulo 5">
            <a:extLst>
              <a:ext uri="{FF2B5EF4-FFF2-40B4-BE49-F238E27FC236}">
                <a16:creationId xmlns:a16="http://schemas.microsoft.com/office/drawing/2014/main" id="{69605FAB-41F8-4143-9B05-A7157D54F702}"/>
              </a:ext>
            </a:extLst>
          </p:cNvPr>
          <p:cNvSpPr/>
          <p:nvPr/>
        </p:nvSpPr>
        <p:spPr>
          <a:xfrm>
            <a:off x="304802" y="3277413"/>
            <a:ext cx="5227457" cy="369332"/>
          </a:xfrm>
          <a:prstGeom prst="rect">
            <a:avLst/>
          </a:prstGeom>
        </p:spPr>
        <p:txBody>
          <a:bodyPr wrap="none">
            <a:spAutoFit/>
          </a:bodyPr>
          <a:lstStyle/>
          <a:p>
            <a:r>
              <a:rPr lang="es-PE" dirty="0">
                <a:latin typeface="Calibri" panose="020F0502020204030204" pitchFamily="34" charset="0"/>
                <a:ea typeface="Calibri" panose="020F0502020204030204" pitchFamily="34" charset="0"/>
                <a:cs typeface="Times New Roman" panose="02020603050405020304" pitchFamily="18" charset="0"/>
              </a:rPr>
              <a:t>Puesto que el </a:t>
            </a:r>
            <a:r>
              <a:rPr lang="es-PE"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calor específico a volumen constante</a:t>
            </a:r>
            <a:r>
              <a:rPr lang="es-PE" dirty="0">
                <a:latin typeface="Calibri" panose="020F0502020204030204" pitchFamily="34" charset="0"/>
                <a:ea typeface="Calibri" panose="020F0502020204030204" pitchFamily="34" charset="0"/>
                <a:cs typeface="Times New Roman" panose="02020603050405020304" pitchFamily="18" charset="0"/>
              </a:rPr>
              <a:t> es</a:t>
            </a:r>
            <a:endParaRPr lang="es-PE" dirty="0"/>
          </a:p>
        </p:txBody>
      </p:sp>
      <p:pic>
        <p:nvPicPr>
          <p:cNvPr id="7" name="Imagen 6">
            <a:extLst>
              <a:ext uri="{FF2B5EF4-FFF2-40B4-BE49-F238E27FC236}">
                <a16:creationId xmlns:a16="http://schemas.microsoft.com/office/drawing/2014/main" id="{5CB7D454-A538-41BB-BC0A-1C18A175B5B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4004" y="4407814"/>
            <a:ext cx="4748530" cy="936625"/>
          </a:xfrm>
          <a:prstGeom prst="rect">
            <a:avLst/>
          </a:prstGeom>
          <a:noFill/>
          <a:ln>
            <a:noFill/>
          </a:ln>
        </p:spPr>
      </p:pic>
      <p:sp>
        <p:nvSpPr>
          <p:cNvPr id="8" name="Rectángulo 7">
            <a:extLst>
              <a:ext uri="{FF2B5EF4-FFF2-40B4-BE49-F238E27FC236}">
                <a16:creationId xmlns:a16="http://schemas.microsoft.com/office/drawing/2014/main" id="{A66B05E0-EB51-4EFC-B503-9AEA11F406D7}"/>
              </a:ext>
            </a:extLst>
          </p:cNvPr>
          <p:cNvSpPr/>
          <p:nvPr/>
        </p:nvSpPr>
        <p:spPr>
          <a:xfrm>
            <a:off x="8026804" y="2074173"/>
            <a:ext cx="3118739" cy="369332"/>
          </a:xfrm>
          <a:prstGeom prst="rect">
            <a:avLst/>
          </a:prstGeom>
        </p:spPr>
        <p:txBody>
          <a:bodyPr wrap="none">
            <a:spAutoFit/>
          </a:bodyPr>
          <a:lstStyle/>
          <a:p>
            <a:r>
              <a:rPr lang="es-PE" dirty="0">
                <a:latin typeface="Calibri" panose="020F0502020204030204" pitchFamily="34" charset="0"/>
                <a:ea typeface="Calibri" panose="020F0502020204030204" pitchFamily="34" charset="0"/>
                <a:cs typeface="Times New Roman" panose="02020603050405020304" pitchFamily="18" charset="0"/>
              </a:rPr>
              <a:t>Para un gas monoatómico ideal</a:t>
            </a:r>
            <a:endParaRPr lang="es-PE" dirty="0"/>
          </a:p>
        </p:txBody>
      </p:sp>
      <p:pic>
        <p:nvPicPr>
          <p:cNvPr id="9" name="Imagen 8">
            <a:extLst>
              <a:ext uri="{FF2B5EF4-FFF2-40B4-BE49-F238E27FC236}">
                <a16:creationId xmlns:a16="http://schemas.microsoft.com/office/drawing/2014/main" id="{730ABC75-65B4-419F-9FE5-0E3A5252EBC5}"/>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826908" y="3537229"/>
            <a:ext cx="4318635" cy="870585"/>
          </a:xfrm>
          <a:prstGeom prst="rect">
            <a:avLst/>
          </a:prstGeom>
          <a:noFill/>
          <a:ln>
            <a:noFill/>
          </a:ln>
        </p:spPr>
      </p:pic>
    </p:spTree>
    <p:extLst>
      <p:ext uri="{BB962C8B-B14F-4D97-AF65-F5344CB8AC3E}">
        <p14:creationId xmlns:p14="http://schemas.microsoft.com/office/powerpoint/2010/main" val="768187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Análisis Termodinámico de un Compresor">
            <a:extLst>
              <a:ext uri="{FF2B5EF4-FFF2-40B4-BE49-F238E27FC236}">
                <a16:creationId xmlns:a16="http://schemas.microsoft.com/office/drawing/2014/main" id="{B76868F4-3730-4942-9C6E-94570AE85A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87754"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3610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01476F95-2474-4918-82AF-59B29E96E935}"/>
              </a:ext>
            </a:extLst>
          </p:cNvPr>
          <p:cNvSpPr/>
          <p:nvPr/>
        </p:nvSpPr>
        <p:spPr>
          <a:xfrm>
            <a:off x="3690381" y="346588"/>
            <a:ext cx="3008196" cy="369332"/>
          </a:xfrm>
          <a:prstGeom prst="rect">
            <a:avLst/>
          </a:prstGeom>
        </p:spPr>
        <p:txBody>
          <a:bodyPr wrap="none">
            <a:spAutoFit/>
          </a:bodyPr>
          <a:lstStyle/>
          <a:p>
            <a:pPr algn="ctr"/>
            <a:r>
              <a:rPr lang="es-ES" b="1" dirty="0">
                <a:latin typeface="Times New Roman" panose="02020603050405020304" pitchFamily="18" charset="0"/>
                <a:ea typeface="Times New Roman" panose="02020603050405020304" pitchFamily="18" charset="0"/>
              </a:rPr>
              <a:t>Calores Específicos de Gases</a:t>
            </a:r>
            <a:endParaRPr lang="es-PE" sz="3200" b="1" dirty="0">
              <a:effectLst/>
              <a:latin typeface="Times New Roman" panose="02020603050405020304" pitchFamily="18" charset="0"/>
              <a:ea typeface="Times New Roman" panose="02020603050405020304" pitchFamily="18" charset="0"/>
            </a:endParaRPr>
          </a:p>
        </p:txBody>
      </p:sp>
      <p:sp>
        <p:nvSpPr>
          <p:cNvPr id="3" name="Rectángulo 2">
            <a:extLst>
              <a:ext uri="{FF2B5EF4-FFF2-40B4-BE49-F238E27FC236}">
                <a16:creationId xmlns:a16="http://schemas.microsoft.com/office/drawing/2014/main" id="{D4EF6809-C6FE-402F-867D-2866FFEC7610}"/>
              </a:ext>
            </a:extLst>
          </p:cNvPr>
          <p:cNvSpPr/>
          <p:nvPr/>
        </p:nvSpPr>
        <p:spPr>
          <a:xfrm>
            <a:off x="1347989" y="1045302"/>
            <a:ext cx="6096000" cy="671915"/>
          </a:xfrm>
          <a:prstGeom prst="rect">
            <a:avLst/>
          </a:prstGeom>
        </p:spPr>
        <p:txBody>
          <a:bodyPr>
            <a:spAutoFit/>
          </a:bodyPr>
          <a:lstStyle/>
          <a:p>
            <a:pPr algn="just">
              <a:lnSpc>
                <a:spcPct val="107000"/>
              </a:lnSpc>
              <a:spcAft>
                <a:spcPts val="0"/>
              </a:spcAft>
            </a:pPr>
            <a:r>
              <a:rPr lang="es-PE" dirty="0">
                <a:latin typeface="Calibri" panose="020F0502020204030204" pitchFamily="34" charset="0"/>
                <a:ea typeface="Times New Roman" panose="02020603050405020304" pitchFamily="18" charset="0"/>
                <a:cs typeface="Calibri" panose="020F0502020204030204" pitchFamily="34" charset="0"/>
              </a:rPr>
              <a:t>Los calores específicos molares de los gases monoatómicos ideales son:</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1" name="Imagen 10">
            <a:extLst>
              <a:ext uri="{FF2B5EF4-FFF2-40B4-BE49-F238E27FC236}">
                <a16:creationId xmlns:a16="http://schemas.microsoft.com/office/drawing/2014/main" id="{D08CD1E4-FC7D-49BF-9028-F3B2988503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548014" y="2291687"/>
            <a:ext cx="7119468" cy="2151523"/>
          </a:xfrm>
          <a:prstGeom prst="rect">
            <a:avLst/>
          </a:prstGeom>
          <a:noFill/>
          <a:ln>
            <a:noFill/>
          </a:ln>
        </p:spPr>
      </p:pic>
    </p:spTree>
    <p:extLst>
      <p:ext uri="{BB962C8B-B14F-4D97-AF65-F5344CB8AC3E}">
        <p14:creationId xmlns:p14="http://schemas.microsoft.com/office/powerpoint/2010/main" val="93962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F4F78040-8199-475A-BA75-9B3115274FAD}"/>
              </a:ext>
            </a:extLst>
          </p:cNvPr>
          <p:cNvSpPr/>
          <p:nvPr/>
        </p:nvSpPr>
        <p:spPr>
          <a:xfrm>
            <a:off x="4038659" y="295072"/>
            <a:ext cx="3264676" cy="369332"/>
          </a:xfrm>
          <a:prstGeom prst="rect">
            <a:avLst/>
          </a:prstGeom>
        </p:spPr>
        <p:txBody>
          <a:bodyPr wrap="none">
            <a:spAutoFit/>
          </a:bodyPr>
          <a:lstStyle/>
          <a:p>
            <a:pPr algn="ctr"/>
            <a:r>
              <a:rPr lang="es-ES" b="1" dirty="0">
                <a:latin typeface="Times New Roman" panose="02020603050405020304" pitchFamily="18" charset="0"/>
                <a:ea typeface="Times New Roman" panose="02020603050405020304" pitchFamily="18" charset="0"/>
              </a:rPr>
              <a:t>Calor Específico del Hidrógeno</a:t>
            </a:r>
            <a:endParaRPr lang="es-PE" sz="3200" b="1" dirty="0">
              <a:effectLst/>
              <a:latin typeface="Times New Roman" panose="02020603050405020304" pitchFamily="18" charset="0"/>
              <a:ea typeface="Times New Roman" panose="02020603050405020304" pitchFamily="18" charset="0"/>
            </a:endParaRPr>
          </a:p>
        </p:txBody>
      </p:sp>
      <p:sp>
        <p:nvSpPr>
          <p:cNvPr id="4" name="Rectángulo 3">
            <a:extLst>
              <a:ext uri="{FF2B5EF4-FFF2-40B4-BE49-F238E27FC236}">
                <a16:creationId xmlns:a16="http://schemas.microsoft.com/office/drawing/2014/main" id="{A6EA5B5E-6934-4CF5-B401-CEB25A35641C}"/>
              </a:ext>
            </a:extLst>
          </p:cNvPr>
          <p:cNvSpPr/>
          <p:nvPr/>
        </p:nvSpPr>
        <p:spPr>
          <a:xfrm>
            <a:off x="2558602" y="854788"/>
            <a:ext cx="6096000" cy="3139321"/>
          </a:xfrm>
          <a:prstGeom prst="rect">
            <a:avLst/>
          </a:prstGeom>
        </p:spPr>
        <p:txBody>
          <a:bodyPr>
            <a:spAutoFit/>
          </a:bodyPr>
          <a:lstStyle/>
          <a:p>
            <a:pPr algn="just">
              <a:spcAft>
                <a:spcPts val="0"/>
              </a:spcAft>
            </a:pPr>
            <a:r>
              <a:rPr lang="es-ES" dirty="0">
                <a:latin typeface="Calibri" panose="020F0502020204030204" pitchFamily="34" charset="0"/>
                <a:ea typeface="Calibri" panose="020F0502020204030204" pitchFamily="34" charset="0"/>
                <a:cs typeface="Calibri" panose="020F0502020204030204" pitchFamily="34" charset="0"/>
              </a:rPr>
              <a:t>El comportamiento del calor específico del hidrógeno con el cambio de temperatura, fue muy desconcertante al principio del siglo 20. A bajas temperaturas se comportaba como un gas monoatómico, pero a temperaturas más altas, su calor específico adquiría un valor similar al de otras </a:t>
            </a:r>
            <a:r>
              <a:rPr lang="es-ES" dirty="0">
                <a:solidFill>
                  <a:srgbClr val="0563C1"/>
                </a:solidFill>
                <a:latin typeface="Calibri" panose="020F0502020204030204" pitchFamily="34" charset="0"/>
                <a:ea typeface="Calibri" panose="020F0502020204030204" pitchFamily="34" charset="0"/>
                <a:cs typeface="Calibri" panose="020F0502020204030204" pitchFamily="34" charset="0"/>
                <a:hlinkClick r:id="rId2"/>
              </a:rPr>
              <a:t>moléculas diatómicas</a:t>
            </a:r>
            <a:r>
              <a:rPr lang="es-ES" dirty="0">
                <a:latin typeface="Calibri" panose="020F0502020204030204" pitchFamily="34" charset="0"/>
                <a:ea typeface="Calibri" panose="020F0502020204030204" pitchFamily="34" charset="0"/>
                <a:cs typeface="Calibri" panose="020F0502020204030204" pitchFamily="34" charset="0"/>
              </a:rPr>
              <a:t>. </a:t>
            </a:r>
            <a:r>
              <a:rPr lang="es-ES" dirty="0" err="1">
                <a:latin typeface="Calibri" panose="020F0502020204030204" pitchFamily="34" charset="0"/>
                <a:ea typeface="Calibri" panose="020F0502020204030204" pitchFamily="34" charset="0"/>
                <a:cs typeface="Calibri" panose="020F0502020204030204" pitchFamily="34" charset="0"/>
              </a:rPr>
              <a:t>Fué</a:t>
            </a:r>
            <a:r>
              <a:rPr lang="es-ES" dirty="0">
                <a:latin typeface="Calibri" panose="020F0502020204030204" pitchFamily="34" charset="0"/>
                <a:ea typeface="Calibri" panose="020F0502020204030204" pitchFamily="34" charset="0"/>
                <a:cs typeface="Calibri" panose="020F0502020204030204" pitchFamily="34" charset="0"/>
              </a:rPr>
              <a:t> necesario esperar al desarrollo de la teoría cuántica, para demostrar que el hidrógeno diatómico, con su pequeña inercia rotacional, necesitaba una gran cantidad de energía para excitar su primer estado cuántico de rotación molecular. Como no podía conseguir esa cantidad de energía a bajas temperaturas, actuaba como un gas monoatómico</a:t>
            </a:r>
            <a:endParaRPr lang="es-PE"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340141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323</TotalTime>
  <Words>131</Words>
  <Application>Microsoft Office PowerPoint</Application>
  <PresentationFormat>Panorámica</PresentationFormat>
  <Paragraphs>34</Paragraphs>
  <Slides>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Times New Roman</vt:lpstr>
      <vt:lpstr>Trebuchet MS</vt:lpstr>
      <vt:lpstr>Wingdings</vt:lpstr>
      <vt:lpstr>Wingdings 3</vt:lpstr>
      <vt:lpstr>Faceta</vt:lpstr>
      <vt:lpstr>"Año de la Universalización de la Salud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"Año de la Universalización de la Salud "</dc:title>
  <dc:creator>Usuario</dc:creator>
  <cp:lastModifiedBy>Usuario</cp:lastModifiedBy>
  <cp:revision>22</cp:revision>
  <dcterms:created xsi:type="dcterms:W3CDTF">2020-09-07T15:32:02Z</dcterms:created>
  <dcterms:modified xsi:type="dcterms:W3CDTF">2020-10-08T14:23:27Z</dcterms:modified>
</cp:coreProperties>
</file>